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7" r:id="rId2"/>
    <p:sldId id="258" r:id="rId3"/>
    <p:sldId id="259" r:id="rId4"/>
    <p:sldId id="260" r:id="rId5"/>
    <p:sldId id="261" r:id="rId6"/>
    <p:sldId id="263" r:id="rId7"/>
    <p:sldId id="262" r:id="rId8"/>
    <p:sldId id="264" r:id="rId9"/>
    <p:sldId id="265" r:id="rId10"/>
    <p:sldId id="266" r:id="rId11"/>
    <p:sldId id="280" r:id="rId12"/>
    <p:sldId id="281" r:id="rId13"/>
    <p:sldId id="283" r:id="rId14"/>
    <p:sldId id="276" r:id="rId15"/>
    <p:sldId id="282" r:id="rId16"/>
    <p:sldId id="284" r:id="rId17"/>
    <p:sldId id="289" r:id="rId18"/>
    <p:sldId id="285" r:id="rId19"/>
    <p:sldId id="268" r:id="rId20"/>
    <p:sldId id="269" r:id="rId21"/>
    <p:sldId id="270" r:id="rId22"/>
    <p:sldId id="271" r:id="rId23"/>
    <p:sldId id="286" r:id="rId24"/>
    <p:sldId id="287" r:id="rId25"/>
    <p:sldId id="28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FFB9"/>
    <a:srgbClr val="4044F2"/>
    <a:srgbClr val="0D0D0D"/>
    <a:srgbClr val="1139FF"/>
    <a:srgbClr val="A2FB5F"/>
    <a:srgbClr val="61D6FF"/>
    <a:srgbClr val="242424"/>
    <a:srgbClr val="76F9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48" autoAdjust="0"/>
    <p:restoredTop sz="93905" autoAdjust="0"/>
  </p:normalViewPr>
  <p:slideViewPr>
    <p:cSldViewPr snapToGrid="0">
      <p:cViewPr varScale="1">
        <p:scale>
          <a:sx n="111" d="100"/>
          <a:sy n="111" d="100"/>
        </p:scale>
        <p:origin x="39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B7FBE7-576E-465D-B51E-982421D579D0}" type="datetimeFigureOut">
              <a:rPr lang="en-CA" smtClean="0"/>
              <a:t>2024-07-06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1C5F47-0205-4D82-99AF-658CA8A90132}" type="slidenum">
              <a:rPr lang="en-CA" smtClean="0"/>
              <a:t>‹#›</a:t>
            </a:fld>
            <a:endParaRPr lang="en-CA"/>
          </a:p>
        </p:txBody>
      </p:sp>
    </p:spTree>
    <p:extLst>
      <p:ext uri="{BB962C8B-B14F-4D97-AF65-F5344CB8AC3E}">
        <p14:creationId xmlns:p14="http://schemas.microsoft.com/office/powerpoint/2010/main" val="2476494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29599C0-188D-4C73-B7AD-66C2520C4338}" type="slidenum">
              <a:rPr lang="en-CA" smtClean="0"/>
              <a:t>1</a:t>
            </a:fld>
            <a:endParaRPr lang="en-CA"/>
          </a:p>
        </p:txBody>
      </p:sp>
    </p:spTree>
    <p:extLst>
      <p:ext uri="{BB962C8B-B14F-4D97-AF65-F5344CB8AC3E}">
        <p14:creationId xmlns:p14="http://schemas.microsoft.com/office/powerpoint/2010/main" val="3372750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331C5F47-0205-4D82-99AF-658CA8A90132}" type="slidenum">
              <a:rPr lang="en-CA" smtClean="0"/>
              <a:t>14</a:t>
            </a:fld>
            <a:endParaRPr lang="en-CA"/>
          </a:p>
        </p:txBody>
      </p:sp>
    </p:spTree>
    <p:extLst>
      <p:ext uri="{BB962C8B-B14F-4D97-AF65-F5344CB8AC3E}">
        <p14:creationId xmlns:p14="http://schemas.microsoft.com/office/powerpoint/2010/main" val="572547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31C5F47-0205-4D82-99AF-658CA8A90132}" type="slidenum">
              <a:rPr lang="en-CA" smtClean="0"/>
              <a:t>15</a:t>
            </a:fld>
            <a:endParaRPr lang="en-CA"/>
          </a:p>
        </p:txBody>
      </p:sp>
    </p:spTree>
    <p:extLst>
      <p:ext uri="{BB962C8B-B14F-4D97-AF65-F5344CB8AC3E}">
        <p14:creationId xmlns:p14="http://schemas.microsoft.com/office/powerpoint/2010/main" val="3079536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31C5F47-0205-4D82-99AF-658CA8A90132}" type="slidenum">
              <a:rPr lang="en-CA" smtClean="0"/>
              <a:t>17</a:t>
            </a:fld>
            <a:endParaRPr lang="en-CA"/>
          </a:p>
        </p:txBody>
      </p:sp>
    </p:spTree>
    <p:extLst>
      <p:ext uri="{BB962C8B-B14F-4D97-AF65-F5344CB8AC3E}">
        <p14:creationId xmlns:p14="http://schemas.microsoft.com/office/powerpoint/2010/main" val="122846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31C5F47-0205-4D82-99AF-658CA8A90132}" type="slidenum">
              <a:rPr lang="en-CA" smtClean="0"/>
              <a:t>18</a:t>
            </a:fld>
            <a:endParaRPr lang="en-CA"/>
          </a:p>
        </p:txBody>
      </p:sp>
    </p:spTree>
    <p:extLst>
      <p:ext uri="{BB962C8B-B14F-4D97-AF65-F5344CB8AC3E}">
        <p14:creationId xmlns:p14="http://schemas.microsoft.com/office/powerpoint/2010/main" val="18055581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31C5F47-0205-4D82-99AF-658CA8A90132}" type="slidenum">
              <a:rPr lang="en-CA" smtClean="0"/>
              <a:t>23</a:t>
            </a:fld>
            <a:endParaRPr lang="en-CA"/>
          </a:p>
        </p:txBody>
      </p:sp>
    </p:spTree>
    <p:extLst>
      <p:ext uri="{BB962C8B-B14F-4D97-AF65-F5344CB8AC3E}">
        <p14:creationId xmlns:p14="http://schemas.microsoft.com/office/powerpoint/2010/main" val="458316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31C5F47-0205-4D82-99AF-658CA8A90132}" type="slidenum">
              <a:rPr lang="en-CA" smtClean="0"/>
              <a:t>24</a:t>
            </a:fld>
            <a:endParaRPr lang="en-CA"/>
          </a:p>
        </p:txBody>
      </p:sp>
    </p:spTree>
    <p:extLst>
      <p:ext uri="{BB962C8B-B14F-4D97-AF65-F5344CB8AC3E}">
        <p14:creationId xmlns:p14="http://schemas.microsoft.com/office/powerpoint/2010/main" val="1197580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29599C0-188D-4C73-B7AD-66C2520C4338}" type="slidenum">
              <a:rPr lang="en-CA" smtClean="0"/>
              <a:t>25</a:t>
            </a:fld>
            <a:endParaRPr lang="en-CA"/>
          </a:p>
        </p:txBody>
      </p:sp>
    </p:spTree>
    <p:extLst>
      <p:ext uri="{BB962C8B-B14F-4D97-AF65-F5344CB8AC3E}">
        <p14:creationId xmlns:p14="http://schemas.microsoft.com/office/powerpoint/2010/main" val="1336802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31C5F47-0205-4D82-99AF-658CA8A90132}" type="slidenum">
              <a:rPr lang="en-CA" smtClean="0"/>
              <a:t>2</a:t>
            </a:fld>
            <a:endParaRPr lang="en-CA"/>
          </a:p>
        </p:txBody>
      </p:sp>
    </p:spTree>
    <p:extLst>
      <p:ext uri="{BB962C8B-B14F-4D97-AF65-F5344CB8AC3E}">
        <p14:creationId xmlns:p14="http://schemas.microsoft.com/office/powerpoint/2010/main" val="4225771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31C5F47-0205-4D82-99AF-658CA8A90132}" type="slidenum">
              <a:rPr lang="en-CA" smtClean="0"/>
              <a:t>3</a:t>
            </a:fld>
            <a:endParaRPr lang="en-CA"/>
          </a:p>
        </p:txBody>
      </p:sp>
    </p:spTree>
    <p:extLst>
      <p:ext uri="{BB962C8B-B14F-4D97-AF65-F5344CB8AC3E}">
        <p14:creationId xmlns:p14="http://schemas.microsoft.com/office/powerpoint/2010/main" val="3194167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31C5F47-0205-4D82-99AF-658CA8A90132}" type="slidenum">
              <a:rPr lang="en-CA" smtClean="0"/>
              <a:t>4</a:t>
            </a:fld>
            <a:endParaRPr lang="en-CA"/>
          </a:p>
        </p:txBody>
      </p:sp>
    </p:spTree>
    <p:extLst>
      <p:ext uri="{BB962C8B-B14F-4D97-AF65-F5344CB8AC3E}">
        <p14:creationId xmlns:p14="http://schemas.microsoft.com/office/powerpoint/2010/main" val="3972591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31C5F47-0205-4D82-99AF-658CA8A90132}" type="slidenum">
              <a:rPr lang="en-CA" smtClean="0"/>
              <a:t>5</a:t>
            </a:fld>
            <a:endParaRPr lang="en-CA"/>
          </a:p>
        </p:txBody>
      </p:sp>
    </p:spTree>
    <p:extLst>
      <p:ext uri="{BB962C8B-B14F-4D97-AF65-F5344CB8AC3E}">
        <p14:creationId xmlns:p14="http://schemas.microsoft.com/office/powerpoint/2010/main" val="1812953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31C5F47-0205-4D82-99AF-658CA8A90132}" type="slidenum">
              <a:rPr lang="en-CA" smtClean="0"/>
              <a:t>10</a:t>
            </a:fld>
            <a:endParaRPr lang="en-CA"/>
          </a:p>
        </p:txBody>
      </p:sp>
    </p:spTree>
    <p:extLst>
      <p:ext uri="{BB962C8B-B14F-4D97-AF65-F5344CB8AC3E}">
        <p14:creationId xmlns:p14="http://schemas.microsoft.com/office/powerpoint/2010/main" val="1773749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31C5F47-0205-4D82-99AF-658CA8A90132}" type="slidenum">
              <a:rPr lang="en-CA" smtClean="0"/>
              <a:t>11</a:t>
            </a:fld>
            <a:endParaRPr lang="en-CA"/>
          </a:p>
        </p:txBody>
      </p:sp>
    </p:spTree>
    <p:extLst>
      <p:ext uri="{BB962C8B-B14F-4D97-AF65-F5344CB8AC3E}">
        <p14:creationId xmlns:p14="http://schemas.microsoft.com/office/powerpoint/2010/main" val="944513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31C5F47-0205-4D82-99AF-658CA8A90132}" type="slidenum">
              <a:rPr lang="en-CA" smtClean="0"/>
              <a:t>12</a:t>
            </a:fld>
            <a:endParaRPr lang="en-CA"/>
          </a:p>
        </p:txBody>
      </p:sp>
    </p:spTree>
    <p:extLst>
      <p:ext uri="{BB962C8B-B14F-4D97-AF65-F5344CB8AC3E}">
        <p14:creationId xmlns:p14="http://schemas.microsoft.com/office/powerpoint/2010/main" val="3221744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31C5F47-0205-4D82-99AF-658CA8A90132}" type="slidenum">
              <a:rPr lang="en-CA" smtClean="0"/>
              <a:t>13</a:t>
            </a:fld>
            <a:endParaRPr lang="en-CA"/>
          </a:p>
        </p:txBody>
      </p:sp>
    </p:spTree>
    <p:extLst>
      <p:ext uri="{BB962C8B-B14F-4D97-AF65-F5344CB8AC3E}">
        <p14:creationId xmlns:p14="http://schemas.microsoft.com/office/powerpoint/2010/main" val="2796607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D6FBB-E458-C17F-66FF-60C7C4F0DC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5BA276DF-6093-6974-C0D8-B9EF523C54E6}"/>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98204ABE-6CB6-D6FD-819B-14D76B93B237}"/>
              </a:ext>
            </a:extLst>
          </p:cNvPr>
          <p:cNvSpPr>
            <a:spLocks noGrp="1"/>
          </p:cNvSpPr>
          <p:nvPr>
            <p:ph type="dt" sz="half" idx="10"/>
          </p:nvPr>
        </p:nvSpPr>
        <p:spPr/>
        <p:txBody>
          <a:bodyPr/>
          <a:lstStyle/>
          <a:p>
            <a:fld id="{6D4FD0DA-2F63-41E4-9413-3CB76E02DB36}" type="datetimeFigureOut">
              <a:rPr lang="en-CA" smtClean="0"/>
              <a:t>2024-07-06</a:t>
            </a:fld>
            <a:endParaRPr lang="en-CA" dirty="0"/>
          </a:p>
        </p:txBody>
      </p:sp>
      <p:sp>
        <p:nvSpPr>
          <p:cNvPr id="5" name="Footer Placeholder 4">
            <a:extLst>
              <a:ext uri="{FF2B5EF4-FFF2-40B4-BE49-F238E27FC236}">
                <a16:creationId xmlns:a16="http://schemas.microsoft.com/office/drawing/2014/main" id="{74787653-8A4B-B5CB-555D-8FAD9DCC20FD}"/>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482BAE19-9115-0C68-ADD9-533AD2BE1202}"/>
              </a:ext>
            </a:extLst>
          </p:cNvPr>
          <p:cNvSpPr>
            <a:spLocks noGrp="1"/>
          </p:cNvSpPr>
          <p:nvPr>
            <p:ph type="sldNum" sz="quarter" idx="12"/>
          </p:nvPr>
        </p:nvSpPr>
        <p:spPr/>
        <p:txBody>
          <a:bodyPr/>
          <a:lstStyle/>
          <a:p>
            <a:fld id="{09D27A8D-5064-4DE3-B2B4-384FE7A29D43}" type="slidenum">
              <a:rPr lang="en-CA" smtClean="0"/>
              <a:t>‹#›</a:t>
            </a:fld>
            <a:endParaRPr lang="en-CA" dirty="0"/>
          </a:p>
        </p:txBody>
      </p:sp>
    </p:spTree>
    <p:extLst>
      <p:ext uri="{BB962C8B-B14F-4D97-AF65-F5344CB8AC3E}">
        <p14:creationId xmlns:p14="http://schemas.microsoft.com/office/powerpoint/2010/main" val="161762963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E1AC5-7847-E532-A891-549CE816D956}"/>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37B36C83-EADD-7925-578D-D01AB9260F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3FB0D3C-B152-8E88-66B9-2BDE6107771F}"/>
              </a:ext>
            </a:extLst>
          </p:cNvPr>
          <p:cNvSpPr>
            <a:spLocks noGrp="1"/>
          </p:cNvSpPr>
          <p:nvPr>
            <p:ph type="dt" sz="half" idx="10"/>
          </p:nvPr>
        </p:nvSpPr>
        <p:spPr/>
        <p:txBody>
          <a:bodyPr/>
          <a:lstStyle/>
          <a:p>
            <a:fld id="{6D4FD0DA-2F63-41E4-9413-3CB76E02DB36}" type="datetimeFigureOut">
              <a:rPr lang="en-CA" smtClean="0"/>
              <a:t>2024-07-06</a:t>
            </a:fld>
            <a:endParaRPr lang="en-CA" dirty="0"/>
          </a:p>
        </p:txBody>
      </p:sp>
      <p:sp>
        <p:nvSpPr>
          <p:cNvPr id="5" name="Footer Placeholder 4">
            <a:extLst>
              <a:ext uri="{FF2B5EF4-FFF2-40B4-BE49-F238E27FC236}">
                <a16:creationId xmlns:a16="http://schemas.microsoft.com/office/drawing/2014/main" id="{AAF63677-BD80-5787-C061-3F07F997F5B0}"/>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CECC2814-74F8-0322-E311-9584E530F32C}"/>
              </a:ext>
            </a:extLst>
          </p:cNvPr>
          <p:cNvSpPr>
            <a:spLocks noGrp="1"/>
          </p:cNvSpPr>
          <p:nvPr>
            <p:ph type="sldNum" sz="quarter" idx="12"/>
          </p:nvPr>
        </p:nvSpPr>
        <p:spPr/>
        <p:txBody>
          <a:bodyPr/>
          <a:lstStyle/>
          <a:p>
            <a:fld id="{09D27A8D-5064-4DE3-B2B4-384FE7A29D43}" type="slidenum">
              <a:rPr lang="en-CA" smtClean="0"/>
              <a:t>‹#›</a:t>
            </a:fld>
            <a:endParaRPr lang="en-CA" dirty="0"/>
          </a:p>
        </p:txBody>
      </p:sp>
    </p:spTree>
    <p:extLst>
      <p:ext uri="{BB962C8B-B14F-4D97-AF65-F5344CB8AC3E}">
        <p14:creationId xmlns:p14="http://schemas.microsoft.com/office/powerpoint/2010/main" val="107112304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2B5E5F-F9E5-72D3-CBF9-3AADD1D6A15F}"/>
              </a:ext>
            </a:extLst>
          </p:cNvPr>
          <p:cNvSpPr>
            <a:spLocks noGrp="1"/>
          </p:cNvSpPr>
          <p:nvPr>
            <p:ph type="title" orient="vert"/>
          </p:nvPr>
        </p:nvSpPr>
        <p:spPr>
          <a:xfrm>
            <a:off x="8724901"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71A9460F-41D6-C047-59E9-E723D2458BD4}"/>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B07F9D3-B8EC-1A2D-86CB-AF4DB4604882}"/>
              </a:ext>
            </a:extLst>
          </p:cNvPr>
          <p:cNvSpPr>
            <a:spLocks noGrp="1"/>
          </p:cNvSpPr>
          <p:nvPr>
            <p:ph type="dt" sz="half" idx="10"/>
          </p:nvPr>
        </p:nvSpPr>
        <p:spPr/>
        <p:txBody>
          <a:bodyPr/>
          <a:lstStyle/>
          <a:p>
            <a:fld id="{6D4FD0DA-2F63-41E4-9413-3CB76E02DB36}" type="datetimeFigureOut">
              <a:rPr lang="en-CA" smtClean="0"/>
              <a:t>2024-07-06</a:t>
            </a:fld>
            <a:endParaRPr lang="en-CA" dirty="0"/>
          </a:p>
        </p:txBody>
      </p:sp>
      <p:sp>
        <p:nvSpPr>
          <p:cNvPr id="5" name="Footer Placeholder 4">
            <a:extLst>
              <a:ext uri="{FF2B5EF4-FFF2-40B4-BE49-F238E27FC236}">
                <a16:creationId xmlns:a16="http://schemas.microsoft.com/office/drawing/2014/main" id="{4D1FC812-3DCA-FDBB-0A3F-5A96EBC11AC2}"/>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E32B90EC-ACB4-FC09-B061-C39625279C0B}"/>
              </a:ext>
            </a:extLst>
          </p:cNvPr>
          <p:cNvSpPr>
            <a:spLocks noGrp="1"/>
          </p:cNvSpPr>
          <p:nvPr>
            <p:ph type="sldNum" sz="quarter" idx="12"/>
          </p:nvPr>
        </p:nvSpPr>
        <p:spPr/>
        <p:txBody>
          <a:bodyPr/>
          <a:lstStyle/>
          <a:p>
            <a:fld id="{09D27A8D-5064-4DE3-B2B4-384FE7A29D43}" type="slidenum">
              <a:rPr lang="en-CA" smtClean="0"/>
              <a:t>‹#›</a:t>
            </a:fld>
            <a:endParaRPr lang="en-CA" dirty="0"/>
          </a:p>
        </p:txBody>
      </p:sp>
    </p:spTree>
    <p:extLst>
      <p:ext uri="{BB962C8B-B14F-4D97-AF65-F5344CB8AC3E}">
        <p14:creationId xmlns:p14="http://schemas.microsoft.com/office/powerpoint/2010/main" val="120519848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8703B-CA9B-EE07-52DB-0A81929C74A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25C67DA7-37AA-60B2-9608-93DD06BDBC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BE2E7A4-7868-E0A8-3881-9006F5CD2A8F}"/>
              </a:ext>
            </a:extLst>
          </p:cNvPr>
          <p:cNvSpPr>
            <a:spLocks noGrp="1"/>
          </p:cNvSpPr>
          <p:nvPr>
            <p:ph type="dt" sz="half" idx="10"/>
          </p:nvPr>
        </p:nvSpPr>
        <p:spPr/>
        <p:txBody>
          <a:bodyPr/>
          <a:lstStyle/>
          <a:p>
            <a:fld id="{6D4FD0DA-2F63-41E4-9413-3CB76E02DB36}" type="datetimeFigureOut">
              <a:rPr lang="en-CA" smtClean="0"/>
              <a:t>2024-07-06</a:t>
            </a:fld>
            <a:endParaRPr lang="en-CA" dirty="0"/>
          </a:p>
        </p:txBody>
      </p:sp>
      <p:sp>
        <p:nvSpPr>
          <p:cNvPr id="5" name="Footer Placeholder 4">
            <a:extLst>
              <a:ext uri="{FF2B5EF4-FFF2-40B4-BE49-F238E27FC236}">
                <a16:creationId xmlns:a16="http://schemas.microsoft.com/office/drawing/2014/main" id="{D7F80345-002C-6602-19BA-F5DFF194B6D3}"/>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1725487A-02F3-AB8E-921E-9A78395720DF}"/>
              </a:ext>
            </a:extLst>
          </p:cNvPr>
          <p:cNvSpPr>
            <a:spLocks noGrp="1"/>
          </p:cNvSpPr>
          <p:nvPr>
            <p:ph type="sldNum" sz="quarter" idx="12"/>
          </p:nvPr>
        </p:nvSpPr>
        <p:spPr/>
        <p:txBody>
          <a:bodyPr/>
          <a:lstStyle/>
          <a:p>
            <a:fld id="{09D27A8D-5064-4DE3-B2B4-384FE7A29D43}" type="slidenum">
              <a:rPr lang="en-CA" smtClean="0"/>
              <a:t>‹#›</a:t>
            </a:fld>
            <a:endParaRPr lang="en-CA" dirty="0"/>
          </a:p>
        </p:txBody>
      </p:sp>
    </p:spTree>
    <p:extLst>
      <p:ext uri="{BB962C8B-B14F-4D97-AF65-F5344CB8AC3E}">
        <p14:creationId xmlns:p14="http://schemas.microsoft.com/office/powerpoint/2010/main" val="294966505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5E56-B88E-B304-CAC8-FA021B0C71F1}"/>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43873E73-FC33-DB11-9846-AEBB809DBF8C}"/>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21DBC4-547A-0C2B-3EE3-DA88953FA913}"/>
              </a:ext>
            </a:extLst>
          </p:cNvPr>
          <p:cNvSpPr>
            <a:spLocks noGrp="1"/>
          </p:cNvSpPr>
          <p:nvPr>
            <p:ph type="dt" sz="half" idx="10"/>
          </p:nvPr>
        </p:nvSpPr>
        <p:spPr/>
        <p:txBody>
          <a:bodyPr/>
          <a:lstStyle/>
          <a:p>
            <a:fld id="{6D4FD0DA-2F63-41E4-9413-3CB76E02DB36}" type="datetimeFigureOut">
              <a:rPr lang="en-CA" smtClean="0"/>
              <a:t>2024-07-06</a:t>
            </a:fld>
            <a:endParaRPr lang="en-CA" dirty="0"/>
          </a:p>
        </p:txBody>
      </p:sp>
      <p:sp>
        <p:nvSpPr>
          <p:cNvPr id="5" name="Footer Placeholder 4">
            <a:extLst>
              <a:ext uri="{FF2B5EF4-FFF2-40B4-BE49-F238E27FC236}">
                <a16:creationId xmlns:a16="http://schemas.microsoft.com/office/drawing/2014/main" id="{E2C292B5-4F5A-043A-BD81-440681D53BD6}"/>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9F594858-FB12-AC99-F55C-C814E69D98D3}"/>
              </a:ext>
            </a:extLst>
          </p:cNvPr>
          <p:cNvSpPr>
            <a:spLocks noGrp="1"/>
          </p:cNvSpPr>
          <p:nvPr>
            <p:ph type="sldNum" sz="quarter" idx="12"/>
          </p:nvPr>
        </p:nvSpPr>
        <p:spPr/>
        <p:txBody>
          <a:bodyPr/>
          <a:lstStyle/>
          <a:p>
            <a:fld id="{09D27A8D-5064-4DE3-B2B4-384FE7A29D43}" type="slidenum">
              <a:rPr lang="en-CA" smtClean="0"/>
              <a:t>‹#›</a:t>
            </a:fld>
            <a:endParaRPr lang="en-CA" dirty="0"/>
          </a:p>
        </p:txBody>
      </p:sp>
    </p:spTree>
    <p:extLst>
      <p:ext uri="{BB962C8B-B14F-4D97-AF65-F5344CB8AC3E}">
        <p14:creationId xmlns:p14="http://schemas.microsoft.com/office/powerpoint/2010/main" val="320191103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0DA69-E922-813B-0685-4597DF34D993}"/>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03EF3BE-101C-F6C2-2F07-1C739199A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01A4A203-3AAF-2F9F-91B1-EB5334FC8F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38ADA03E-593D-DF79-7404-9F2FE7FAE8C9}"/>
              </a:ext>
            </a:extLst>
          </p:cNvPr>
          <p:cNvSpPr>
            <a:spLocks noGrp="1"/>
          </p:cNvSpPr>
          <p:nvPr>
            <p:ph type="dt" sz="half" idx="10"/>
          </p:nvPr>
        </p:nvSpPr>
        <p:spPr/>
        <p:txBody>
          <a:bodyPr/>
          <a:lstStyle/>
          <a:p>
            <a:fld id="{6D4FD0DA-2F63-41E4-9413-3CB76E02DB36}" type="datetimeFigureOut">
              <a:rPr lang="en-CA" smtClean="0"/>
              <a:t>2024-07-06</a:t>
            </a:fld>
            <a:endParaRPr lang="en-CA" dirty="0"/>
          </a:p>
        </p:txBody>
      </p:sp>
      <p:sp>
        <p:nvSpPr>
          <p:cNvPr id="6" name="Footer Placeholder 5">
            <a:extLst>
              <a:ext uri="{FF2B5EF4-FFF2-40B4-BE49-F238E27FC236}">
                <a16:creationId xmlns:a16="http://schemas.microsoft.com/office/drawing/2014/main" id="{5DECB728-F781-879E-5C42-5DB9D13EADED}"/>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127FBC6C-DBA1-D02F-7695-90639AE02139}"/>
              </a:ext>
            </a:extLst>
          </p:cNvPr>
          <p:cNvSpPr>
            <a:spLocks noGrp="1"/>
          </p:cNvSpPr>
          <p:nvPr>
            <p:ph type="sldNum" sz="quarter" idx="12"/>
          </p:nvPr>
        </p:nvSpPr>
        <p:spPr/>
        <p:txBody>
          <a:bodyPr/>
          <a:lstStyle/>
          <a:p>
            <a:fld id="{09D27A8D-5064-4DE3-B2B4-384FE7A29D43}" type="slidenum">
              <a:rPr lang="en-CA" smtClean="0"/>
              <a:t>‹#›</a:t>
            </a:fld>
            <a:endParaRPr lang="en-CA" dirty="0"/>
          </a:p>
        </p:txBody>
      </p:sp>
    </p:spTree>
    <p:extLst>
      <p:ext uri="{BB962C8B-B14F-4D97-AF65-F5344CB8AC3E}">
        <p14:creationId xmlns:p14="http://schemas.microsoft.com/office/powerpoint/2010/main" val="378160530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686CE-041F-12B8-9E89-296202A7A6C8}"/>
              </a:ext>
            </a:extLst>
          </p:cNvPr>
          <p:cNvSpPr>
            <a:spLocks noGrp="1"/>
          </p:cNvSpPr>
          <p:nvPr>
            <p:ph type="title"/>
          </p:nvPr>
        </p:nvSpPr>
        <p:spPr>
          <a:xfrm>
            <a:off x="839788" y="365127"/>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3C79663-50D3-F833-43D2-57EE53908290}"/>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616869-2BC7-529F-3DDD-F74CA48D02EF}"/>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E9C9BAF4-1B27-0360-ADFF-1D2CEB5B51A8}"/>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1DAAED-6734-6D34-52D8-31BA5450791F}"/>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C0FA667A-DA94-5218-5195-E2DE69FA30EC}"/>
              </a:ext>
            </a:extLst>
          </p:cNvPr>
          <p:cNvSpPr>
            <a:spLocks noGrp="1"/>
          </p:cNvSpPr>
          <p:nvPr>
            <p:ph type="dt" sz="half" idx="10"/>
          </p:nvPr>
        </p:nvSpPr>
        <p:spPr/>
        <p:txBody>
          <a:bodyPr/>
          <a:lstStyle/>
          <a:p>
            <a:fld id="{6D4FD0DA-2F63-41E4-9413-3CB76E02DB36}" type="datetimeFigureOut">
              <a:rPr lang="en-CA" smtClean="0"/>
              <a:t>2024-07-06</a:t>
            </a:fld>
            <a:endParaRPr lang="en-CA" dirty="0"/>
          </a:p>
        </p:txBody>
      </p:sp>
      <p:sp>
        <p:nvSpPr>
          <p:cNvPr id="8" name="Footer Placeholder 7">
            <a:extLst>
              <a:ext uri="{FF2B5EF4-FFF2-40B4-BE49-F238E27FC236}">
                <a16:creationId xmlns:a16="http://schemas.microsoft.com/office/drawing/2014/main" id="{74175D29-8FE4-07CD-34BA-5428B526F30B}"/>
              </a:ext>
            </a:extLst>
          </p:cNvPr>
          <p:cNvSpPr>
            <a:spLocks noGrp="1"/>
          </p:cNvSpPr>
          <p:nvPr>
            <p:ph type="ftr" sz="quarter" idx="11"/>
          </p:nvPr>
        </p:nvSpPr>
        <p:spPr/>
        <p:txBody>
          <a:bodyPr/>
          <a:lstStyle/>
          <a:p>
            <a:endParaRPr lang="en-CA" dirty="0"/>
          </a:p>
        </p:txBody>
      </p:sp>
      <p:sp>
        <p:nvSpPr>
          <p:cNvPr id="9" name="Slide Number Placeholder 8">
            <a:extLst>
              <a:ext uri="{FF2B5EF4-FFF2-40B4-BE49-F238E27FC236}">
                <a16:creationId xmlns:a16="http://schemas.microsoft.com/office/drawing/2014/main" id="{A1A1F23C-84CA-BF5F-C8B9-0DCD181F7CCB}"/>
              </a:ext>
            </a:extLst>
          </p:cNvPr>
          <p:cNvSpPr>
            <a:spLocks noGrp="1"/>
          </p:cNvSpPr>
          <p:nvPr>
            <p:ph type="sldNum" sz="quarter" idx="12"/>
          </p:nvPr>
        </p:nvSpPr>
        <p:spPr/>
        <p:txBody>
          <a:bodyPr/>
          <a:lstStyle/>
          <a:p>
            <a:fld id="{09D27A8D-5064-4DE3-B2B4-384FE7A29D43}" type="slidenum">
              <a:rPr lang="en-CA" smtClean="0"/>
              <a:t>‹#›</a:t>
            </a:fld>
            <a:endParaRPr lang="en-CA" dirty="0"/>
          </a:p>
        </p:txBody>
      </p:sp>
    </p:spTree>
    <p:extLst>
      <p:ext uri="{BB962C8B-B14F-4D97-AF65-F5344CB8AC3E}">
        <p14:creationId xmlns:p14="http://schemas.microsoft.com/office/powerpoint/2010/main" val="347661748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1F488-B01E-FFCA-CAC3-57431FA7595E}"/>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6CCCA090-AB49-C2FF-2F88-C69C244E95C6}"/>
              </a:ext>
            </a:extLst>
          </p:cNvPr>
          <p:cNvSpPr>
            <a:spLocks noGrp="1"/>
          </p:cNvSpPr>
          <p:nvPr>
            <p:ph type="dt" sz="half" idx="10"/>
          </p:nvPr>
        </p:nvSpPr>
        <p:spPr/>
        <p:txBody>
          <a:bodyPr/>
          <a:lstStyle/>
          <a:p>
            <a:fld id="{6D4FD0DA-2F63-41E4-9413-3CB76E02DB36}" type="datetimeFigureOut">
              <a:rPr lang="en-CA" smtClean="0"/>
              <a:t>2024-07-06</a:t>
            </a:fld>
            <a:endParaRPr lang="en-CA" dirty="0"/>
          </a:p>
        </p:txBody>
      </p:sp>
      <p:sp>
        <p:nvSpPr>
          <p:cNvPr id="4" name="Footer Placeholder 3">
            <a:extLst>
              <a:ext uri="{FF2B5EF4-FFF2-40B4-BE49-F238E27FC236}">
                <a16:creationId xmlns:a16="http://schemas.microsoft.com/office/drawing/2014/main" id="{50FED704-83D7-0A85-EB87-48C1EB7ACEB4}"/>
              </a:ext>
            </a:extLst>
          </p:cNvPr>
          <p:cNvSpPr>
            <a:spLocks noGrp="1"/>
          </p:cNvSpPr>
          <p:nvPr>
            <p:ph type="ftr" sz="quarter" idx="11"/>
          </p:nvPr>
        </p:nvSpPr>
        <p:spPr/>
        <p:txBody>
          <a:bodyPr/>
          <a:lstStyle/>
          <a:p>
            <a:endParaRPr lang="en-CA" dirty="0"/>
          </a:p>
        </p:txBody>
      </p:sp>
      <p:sp>
        <p:nvSpPr>
          <p:cNvPr id="5" name="Slide Number Placeholder 4">
            <a:extLst>
              <a:ext uri="{FF2B5EF4-FFF2-40B4-BE49-F238E27FC236}">
                <a16:creationId xmlns:a16="http://schemas.microsoft.com/office/drawing/2014/main" id="{C9979211-BAE1-9951-6702-F47D17067405}"/>
              </a:ext>
            </a:extLst>
          </p:cNvPr>
          <p:cNvSpPr>
            <a:spLocks noGrp="1"/>
          </p:cNvSpPr>
          <p:nvPr>
            <p:ph type="sldNum" sz="quarter" idx="12"/>
          </p:nvPr>
        </p:nvSpPr>
        <p:spPr/>
        <p:txBody>
          <a:bodyPr/>
          <a:lstStyle/>
          <a:p>
            <a:fld id="{09D27A8D-5064-4DE3-B2B4-384FE7A29D43}" type="slidenum">
              <a:rPr lang="en-CA" smtClean="0"/>
              <a:t>‹#›</a:t>
            </a:fld>
            <a:endParaRPr lang="en-CA" dirty="0"/>
          </a:p>
        </p:txBody>
      </p:sp>
    </p:spTree>
    <p:extLst>
      <p:ext uri="{BB962C8B-B14F-4D97-AF65-F5344CB8AC3E}">
        <p14:creationId xmlns:p14="http://schemas.microsoft.com/office/powerpoint/2010/main" val="64224560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A3AA4B-45C0-1030-C009-9E5AEE2DFD55}"/>
              </a:ext>
            </a:extLst>
          </p:cNvPr>
          <p:cNvSpPr>
            <a:spLocks noGrp="1"/>
          </p:cNvSpPr>
          <p:nvPr>
            <p:ph type="dt" sz="half" idx="10"/>
          </p:nvPr>
        </p:nvSpPr>
        <p:spPr/>
        <p:txBody>
          <a:bodyPr/>
          <a:lstStyle/>
          <a:p>
            <a:fld id="{6D4FD0DA-2F63-41E4-9413-3CB76E02DB36}" type="datetimeFigureOut">
              <a:rPr lang="en-CA" smtClean="0"/>
              <a:t>2024-07-06</a:t>
            </a:fld>
            <a:endParaRPr lang="en-CA" dirty="0"/>
          </a:p>
        </p:txBody>
      </p:sp>
      <p:sp>
        <p:nvSpPr>
          <p:cNvPr id="3" name="Footer Placeholder 2">
            <a:extLst>
              <a:ext uri="{FF2B5EF4-FFF2-40B4-BE49-F238E27FC236}">
                <a16:creationId xmlns:a16="http://schemas.microsoft.com/office/drawing/2014/main" id="{13C80E20-3233-78A0-3AF8-8851AA3FFB1D}"/>
              </a:ext>
            </a:extLst>
          </p:cNvPr>
          <p:cNvSpPr>
            <a:spLocks noGrp="1"/>
          </p:cNvSpPr>
          <p:nvPr>
            <p:ph type="ftr" sz="quarter" idx="11"/>
          </p:nvPr>
        </p:nvSpPr>
        <p:spPr/>
        <p:txBody>
          <a:bodyPr/>
          <a:lstStyle/>
          <a:p>
            <a:endParaRPr lang="en-CA" dirty="0"/>
          </a:p>
        </p:txBody>
      </p:sp>
      <p:sp>
        <p:nvSpPr>
          <p:cNvPr id="4" name="Slide Number Placeholder 3">
            <a:extLst>
              <a:ext uri="{FF2B5EF4-FFF2-40B4-BE49-F238E27FC236}">
                <a16:creationId xmlns:a16="http://schemas.microsoft.com/office/drawing/2014/main" id="{248FBED9-C087-CF5F-C76B-306520B5280D}"/>
              </a:ext>
            </a:extLst>
          </p:cNvPr>
          <p:cNvSpPr>
            <a:spLocks noGrp="1"/>
          </p:cNvSpPr>
          <p:nvPr>
            <p:ph type="sldNum" sz="quarter" idx="12"/>
          </p:nvPr>
        </p:nvSpPr>
        <p:spPr/>
        <p:txBody>
          <a:bodyPr/>
          <a:lstStyle/>
          <a:p>
            <a:fld id="{09D27A8D-5064-4DE3-B2B4-384FE7A29D43}" type="slidenum">
              <a:rPr lang="en-CA" smtClean="0"/>
              <a:t>‹#›</a:t>
            </a:fld>
            <a:endParaRPr lang="en-CA" dirty="0"/>
          </a:p>
        </p:txBody>
      </p:sp>
    </p:spTree>
    <p:extLst>
      <p:ext uri="{BB962C8B-B14F-4D97-AF65-F5344CB8AC3E}">
        <p14:creationId xmlns:p14="http://schemas.microsoft.com/office/powerpoint/2010/main" val="135004345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36F4-C9D9-CDA0-7A27-3084039A94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F495559-4924-AA4E-0622-6D348B74DC09}"/>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19A7D38E-935C-26C1-1CC0-BEBD34A1F7CD}"/>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198C89-C148-83CD-9E9A-13FA749A2CB1}"/>
              </a:ext>
            </a:extLst>
          </p:cNvPr>
          <p:cNvSpPr>
            <a:spLocks noGrp="1"/>
          </p:cNvSpPr>
          <p:nvPr>
            <p:ph type="dt" sz="half" idx="10"/>
          </p:nvPr>
        </p:nvSpPr>
        <p:spPr/>
        <p:txBody>
          <a:bodyPr/>
          <a:lstStyle/>
          <a:p>
            <a:fld id="{6D4FD0DA-2F63-41E4-9413-3CB76E02DB36}" type="datetimeFigureOut">
              <a:rPr lang="en-CA" smtClean="0"/>
              <a:t>2024-07-06</a:t>
            </a:fld>
            <a:endParaRPr lang="en-CA" dirty="0"/>
          </a:p>
        </p:txBody>
      </p:sp>
      <p:sp>
        <p:nvSpPr>
          <p:cNvPr id="6" name="Footer Placeholder 5">
            <a:extLst>
              <a:ext uri="{FF2B5EF4-FFF2-40B4-BE49-F238E27FC236}">
                <a16:creationId xmlns:a16="http://schemas.microsoft.com/office/drawing/2014/main" id="{1CE67FEF-0697-FD4A-42F1-713ABDC58031}"/>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E6E39F9C-21BF-A625-63A3-8198AC4FDF82}"/>
              </a:ext>
            </a:extLst>
          </p:cNvPr>
          <p:cNvSpPr>
            <a:spLocks noGrp="1"/>
          </p:cNvSpPr>
          <p:nvPr>
            <p:ph type="sldNum" sz="quarter" idx="12"/>
          </p:nvPr>
        </p:nvSpPr>
        <p:spPr/>
        <p:txBody>
          <a:bodyPr/>
          <a:lstStyle/>
          <a:p>
            <a:fld id="{09D27A8D-5064-4DE3-B2B4-384FE7A29D43}" type="slidenum">
              <a:rPr lang="en-CA" smtClean="0"/>
              <a:t>‹#›</a:t>
            </a:fld>
            <a:endParaRPr lang="en-CA" dirty="0"/>
          </a:p>
        </p:txBody>
      </p:sp>
    </p:spTree>
    <p:extLst>
      <p:ext uri="{BB962C8B-B14F-4D97-AF65-F5344CB8AC3E}">
        <p14:creationId xmlns:p14="http://schemas.microsoft.com/office/powerpoint/2010/main" val="338013507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E3F54-4B3F-E8D1-BF24-AE6DF0890A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DEF003E2-0B86-D6B6-530A-86223DB957E2}"/>
              </a:ext>
            </a:extLst>
          </p:cNvPr>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CA" dirty="0"/>
          </a:p>
        </p:txBody>
      </p:sp>
      <p:sp>
        <p:nvSpPr>
          <p:cNvPr id="4" name="Text Placeholder 3">
            <a:extLst>
              <a:ext uri="{FF2B5EF4-FFF2-40B4-BE49-F238E27FC236}">
                <a16:creationId xmlns:a16="http://schemas.microsoft.com/office/drawing/2014/main" id="{F36143FB-927A-F150-3062-ED933B505AAF}"/>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DDF677-844C-A9F0-9415-E2F1165B477E}"/>
              </a:ext>
            </a:extLst>
          </p:cNvPr>
          <p:cNvSpPr>
            <a:spLocks noGrp="1"/>
          </p:cNvSpPr>
          <p:nvPr>
            <p:ph type="dt" sz="half" idx="10"/>
          </p:nvPr>
        </p:nvSpPr>
        <p:spPr/>
        <p:txBody>
          <a:bodyPr/>
          <a:lstStyle/>
          <a:p>
            <a:fld id="{6D4FD0DA-2F63-41E4-9413-3CB76E02DB36}" type="datetimeFigureOut">
              <a:rPr lang="en-CA" smtClean="0"/>
              <a:t>2024-07-06</a:t>
            </a:fld>
            <a:endParaRPr lang="en-CA" dirty="0"/>
          </a:p>
        </p:txBody>
      </p:sp>
      <p:sp>
        <p:nvSpPr>
          <p:cNvPr id="6" name="Footer Placeholder 5">
            <a:extLst>
              <a:ext uri="{FF2B5EF4-FFF2-40B4-BE49-F238E27FC236}">
                <a16:creationId xmlns:a16="http://schemas.microsoft.com/office/drawing/2014/main" id="{D0539ED4-A69C-75F0-9830-217B223D5553}"/>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B65C94D0-751C-441F-5A10-4EDA2DA857C8}"/>
              </a:ext>
            </a:extLst>
          </p:cNvPr>
          <p:cNvSpPr>
            <a:spLocks noGrp="1"/>
          </p:cNvSpPr>
          <p:nvPr>
            <p:ph type="sldNum" sz="quarter" idx="12"/>
          </p:nvPr>
        </p:nvSpPr>
        <p:spPr/>
        <p:txBody>
          <a:bodyPr/>
          <a:lstStyle/>
          <a:p>
            <a:fld id="{09D27A8D-5064-4DE3-B2B4-384FE7A29D43}" type="slidenum">
              <a:rPr lang="en-CA" smtClean="0"/>
              <a:t>‹#›</a:t>
            </a:fld>
            <a:endParaRPr lang="en-CA" dirty="0"/>
          </a:p>
        </p:txBody>
      </p:sp>
    </p:spTree>
    <p:extLst>
      <p:ext uri="{BB962C8B-B14F-4D97-AF65-F5344CB8AC3E}">
        <p14:creationId xmlns:p14="http://schemas.microsoft.com/office/powerpoint/2010/main" val="399923759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27E4FE-F484-47A9-824C-6C83E574264B}"/>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10A5ACC1-E5B7-0914-375F-92CE51836D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537B5D8-AF34-B413-7089-D2DE65BC6D54}"/>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4FD0DA-2F63-41E4-9413-3CB76E02DB36}" type="datetimeFigureOut">
              <a:rPr lang="en-CA" smtClean="0"/>
              <a:t>2024-07-06</a:t>
            </a:fld>
            <a:endParaRPr lang="en-CA" dirty="0"/>
          </a:p>
        </p:txBody>
      </p:sp>
      <p:sp>
        <p:nvSpPr>
          <p:cNvPr id="5" name="Footer Placeholder 4">
            <a:extLst>
              <a:ext uri="{FF2B5EF4-FFF2-40B4-BE49-F238E27FC236}">
                <a16:creationId xmlns:a16="http://schemas.microsoft.com/office/drawing/2014/main" id="{E6A2FEAB-C469-5FD7-56BC-8ABB07A7CF1C}"/>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dirty="0"/>
          </a:p>
        </p:txBody>
      </p:sp>
      <p:sp>
        <p:nvSpPr>
          <p:cNvPr id="6" name="Slide Number Placeholder 5">
            <a:extLst>
              <a:ext uri="{FF2B5EF4-FFF2-40B4-BE49-F238E27FC236}">
                <a16:creationId xmlns:a16="http://schemas.microsoft.com/office/drawing/2014/main" id="{ABC0CC61-700F-D22F-04E0-A21ECE2E5374}"/>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27A8D-5064-4DE3-B2B4-384FE7A29D43}" type="slidenum">
              <a:rPr lang="en-CA" smtClean="0"/>
              <a:t>‹#›</a:t>
            </a:fld>
            <a:endParaRPr lang="en-CA" dirty="0"/>
          </a:p>
        </p:txBody>
      </p:sp>
    </p:spTree>
    <p:extLst>
      <p:ext uri="{BB962C8B-B14F-4D97-AF65-F5344CB8AC3E}">
        <p14:creationId xmlns:p14="http://schemas.microsoft.com/office/powerpoint/2010/main" val="3923747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3.xml"/><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306-0858-4EFA-C36A-FECF17DB6559}"/>
              </a:ext>
            </a:extLst>
          </p:cNvPr>
          <p:cNvSpPr>
            <a:spLocks noGrp="1"/>
          </p:cNvSpPr>
          <p:nvPr>
            <p:ph type="ctrTitle"/>
          </p:nvPr>
        </p:nvSpPr>
        <p:spPr/>
        <p:txBody>
          <a:bodyPr/>
          <a:lstStyle/>
          <a:p>
            <a:r>
              <a:rPr lang="en-CA" b="1" dirty="0">
                <a:solidFill>
                  <a:schemeClr val="bg1"/>
                </a:solidFill>
              </a:rPr>
              <a:t>Project 2</a:t>
            </a:r>
          </a:p>
        </p:txBody>
      </p:sp>
      <p:sp>
        <p:nvSpPr>
          <p:cNvPr id="3" name="Subtitle 2">
            <a:extLst>
              <a:ext uri="{FF2B5EF4-FFF2-40B4-BE49-F238E27FC236}">
                <a16:creationId xmlns:a16="http://schemas.microsoft.com/office/drawing/2014/main" id="{DBAF164E-0337-4CC7-DB55-27EC1ED307A0}"/>
              </a:ext>
            </a:extLst>
          </p:cNvPr>
          <p:cNvSpPr>
            <a:spLocks noGrp="1"/>
          </p:cNvSpPr>
          <p:nvPr>
            <p:ph type="subTitle" idx="1"/>
          </p:nvPr>
        </p:nvSpPr>
        <p:spPr/>
        <p:txBody>
          <a:bodyPr/>
          <a:lstStyle/>
          <a:p>
            <a:r>
              <a:rPr lang="en-CA" sz="3600" b="1" dirty="0">
                <a:solidFill>
                  <a:schemeClr val="bg1"/>
                </a:solidFill>
              </a:rPr>
              <a:t>Chicago Traffic Crashes Analysis</a:t>
            </a:r>
          </a:p>
          <a:p>
            <a:endParaRPr lang="en-CA" dirty="0">
              <a:solidFill>
                <a:schemeClr val="bg1"/>
              </a:solidFill>
            </a:endParaRPr>
          </a:p>
          <a:p>
            <a:r>
              <a:rPr lang="en-CA" dirty="0">
                <a:solidFill>
                  <a:schemeClr val="bg1"/>
                </a:solidFill>
              </a:rPr>
              <a:t>By </a:t>
            </a:r>
            <a:r>
              <a:rPr lang="en-CA">
                <a:solidFill>
                  <a:schemeClr val="bg1"/>
                </a:solidFill>
              </a:rPr>
              <a:t>Vishnu Priya</a:t>
            </a:r>
            <a:endParaRPr lang="en-CA" dirty="0">
              <a:solidFill>
                <a:schemeClr val="bg1"/>
              </a:solidFill>
            </a:endParaRPr>
          </a:p>
        </p:txBody>
      </p:sp>
    </p:spTree>
    <p:extLst>
      <p:ext uri="{BB962C8B-B14F-4D97-AF65-F5344CB8AC3E}">
        <p14:creationId xmlns:p14="http://schemas.microsoft.com/office/powerpoint/2010/main" val="341310792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3C4F59-9091-0DB3-76D5-EB76E9ADCC0F}"/>
              </a:ext>
            </a:extLst>
          </p:cNvPr>
          <p:cNvPicPr>
            <a:picLocks noChangeAspect="1"/>
          </p:cNvPicPr>
          <p:nvPr/>
        </p:nvPicPr>
        <p:blipFill rotWithShape="1">
          <a:blip r:embed="rId3"/>
          <a:srcRect l="1332" t="3161" r="1532" b="6705"/>
          <a:stretch/>
        </p:blipFill>
        <p:spPr>
          <a:xfrm>
            <a:off x="2271348" y="1798319"/>
            <a:ext cx="7649304" cy="2864373"/>
          </a:xfrm>
          <a:custGeom>
            <a:avLst/>
            <a:gdLst>
              <a:gd name="connsiteX0" fmla="*/ 0 w 7649304"/>
              <a:gd name="connsiteY0" fmla="*/ 0 h 2864373"/>
              <a:gd name="connsiteX1" fmla="*/ 771884 w 7649304"/>
              <a:gd name="connsiteY1" fmla="*/ 0 h 2864373"/>
              <a:gd name="connsiteX2" fmla="*/ 1467276 w 7649304"/>
              <a:gd name="connsiteY2" fmla="*/ 0 h 2864373"/>
              <a:gd name="connsiteX3" fmla="*/ 2009681 w 7649304"/>
              <a:gd name="connsiteY3" fmla="*/ 0 h 2864373"/>
              <a:gd name="connsiteX4" fmla="*/ 2858058 w 7649304"/>
              <a:gd name="connsiteY4" fmla="*/ 0 h 2864373"/>
              <a:gd name="connsiteX5" fmla="*/ 3629942 w 7649304"/>
              <a:gd name="connsiteY5" fmla="*/ 0 h 2864373"/>
              <a:gd name="connsiteX6" fmla="*/ 4478320 w 7649304"/>
              <a:gd name="connsiteY6" fmla="*/ 0 h 2864373"/>
              <a:gd name="connsiteX7" fmla="*/ 5020725 w 7649304"/>
              <a:gd name="connsiteY7" fmla="*/ 0 h 2864373"/>
              <a:gd name="connsiteX8" fmla="*/ 5639623 w 7649304"/>
              <a:gd name="connsiteY8" fmla="*/ 0 h 2864373"/>
              <a:gd name="connsiteX9" fmla="*/ 6258521 w 7649304"/>
              <a:gd name="connsiteY9" fmla="*/ 0 h 2864373"/>
              <a:gd name="connsiteX10" fmla="*/ 7649304 w 7649304"/>
              <a:gd name="connsiteY10" fmla="*/ 0 h 2864373"/>
              <a:gd name="connsiteX11" fmla="*/ 7649304 w 7649304"/>
              <a:gd name="connsiteY11" fmla="*/ 630162 h 2864373"/>
              <a:gd name="connsiteX12" fmla="*/ 7649304 w 7649304"/>
              <a:gd name="connsiteY12" fmla="*/ 1145749 h 2864373"/>
              <a:gd name="connsiteX13" fmla="*/ 7649304 w 7649304"/>
              <a:gd name="connsiteY13" fmla="*/ 1689980 h 2864373"/>
              <a:gd name="connsiteX14" fmla="*/ 7649304 w 7649304"/>
              <a:gd name="connsiteY14" fmla="*/ 2262855 h 2864373"/>
              <a:gd name="connsiteX15" fmla="*/ 7649304 w 7649304"/>
              <a:gd name="connsiteY15" fmla="*/ 2864373 h 2864373"/>
              <a:gd name="connsiteX16" fmla="*/ 6800927 w 7649304"/>
              <a:gd name="connsiteY16" fmla="*/ 2864373 h 2864373"/>
              <a:gd name="connsiteX17" fmla="*/ 6335014 w 7649304"/>
              <a:gd name="connsiteY17" fmla="*/ 2864373 h 2864373"/>
              <a:gd name="connsiteX18" fmla="*/ 5486637 w 7649304"/>
              <a:gd name="connsiteY18" fmla="*/ 2864373 h 2864373"/>
              <a:gd name="connsiteX19" fmla="*/ 4867739 w 7649304"/>
              <a:gd name="connsiteY19" fmla="*/ 2864373 h 2864373"/>
              <a:gd name="connsiteX20" fmla="*/ 4248841 w 7649304"/>
              <a:gd name="connsiteY20" fmla="*/ 2864373 h 2864373"/>
              <a:gd name="connsiteX21" fmla="*/ 3400463 w 7649304"/>
              <a:gd name="connsiteY21" fmla="*/ 2864373 h 2864373"/>
              <a:gd name="connsiteX22" fmla="*/ 2781565 w 7649304"/>
              <a:gd name="connsiteY22" fmla="*/ 2864373 h 2864373"/>
              <a:gd name="connsiteX23" fmla="*/ 1933188 w 7649304"/>
              <a:gd name="connsiteY23" fmla="*/ 2864373 h 2864373"/>
              <a:gd name="connsiteX24" fmla="*/ 1237796 w 7649304"/>
              <a:gd name="connsiteY24" fmla="*/ 2864373 h 2864373"/>
              <a:gd name="connsiteX25" fmla="*/ 0 w 7649304"/>
              <a:gd name="connsiteY25" fmla="*/ 2864373 h 2864373"/>
              <a:gd name="connsiteX26" fmla="*/ 0 w 7649304"/>
              <a:gd name="connsiteY26" fmla="*/ 2320142 h 2864373"/>
              <a:gd name="connsiteX27" fmla="*/ 0 w 7649304"/>
              <a:gd name="connsiteY27" fmla="*/ 1689980 h 2864373"/>
              <a:gd name="connsiteX28" fmla="*/ 0 w 7649304"/>
              <a:gd name="connsiteY28" fmla="*/ 1059818 h 2864373"/>
              <a:gd name="connsiteX29" fmla="*/ 0 w 7649304"/>
              <a:gd name="connsiteY29" fmla="*/ 544231 h 2864373"/>
              <a:gd name="connsiteX30" fmla="*/ 0 w 7649304"/>
              <a:gd name="connsiteY30" fmla="*/ 0 h 2864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649304" h="2864373" fill="none" extrusionOk="0">
                <a:moveTo>
                  <a:pt x="0" y="0"/>
                </a:moveTo>
                <a:cubicBezTo>
                  <a:pt x="178903" y="11462"/>
                  <a:pt x="572295" y="29605"/>
                  <a:pt x="771884" y="0"/>
                </a:cubicBezTo>
                <a:cubicBezTo>
                  <a:pt x="971473" y="-29605"/>
                  <a:pt x="1151614" y="-32913"/>
                  <a:pt x="1467276" y="0"/>
                </a:cubicBezTo>
                <a:cubicBezTo>
                  <a:pt x="1782938" y="32913"/>
                  <a:pt x="1836172" y="-13219"/>
                  <a:pt x="2009681" y="0"/>
                </a:cubicBezTo>
                <a:cubicBezTo>
                  <a:pt x="2183190" y="13219"/>
                  <a:pt x="2463707" y="-41985"/>
                  <a:pt x="2858058" y="0"/>
                </a:cubicBezTo>
                <a:cubicBezTo>
                  <a:pt x="3252409" y="41985"/>
                  <a:pt x="3391260" y="26234"/>
                  <a:pt x="3629942" y="0"/>
                </a:cubicBezTo>
                <a:cubicBezTo>
                  <a:pt x="3868624" y="-26234"/>
                  <a:pt x="4212795" y="38851"/>
                  <a:pt x="4478320" y="0"/>
                </a:cubicBezTo>
                <a:cubicBezTo>
                  <a:pt x="4743845" y="-38851"/>
                  <a:pt x="4881010" y="24727"/>
                  <a:pt x="5020725" y="0"/>
                </a:cubicBezTo>
                <a:cubicBezTo>
                  <a:pt x="5160441" y="-24727"/>
                  <a:pt x="5393144" y="-25771"/>
                  <a:pt x="5639623" y="0"/>
                </a:cubicBezTo>
                <a:cubicBezTo>
                  <a:pt x="5886102" y="25771"/>
                  <a:pt x="6116369" y="-7044"/>
                  <a:pt x="6258521" y="0"/>
                </a:cubicBezTo>
                <a:cubicBezTo>
                  <a:pt x="6400673" y="7044"/>
                  <a:pt x="7130694" y="52816"/>
                  <a:pt x="7649304" y="0"/>
                </a:cubicBezTo>
                <a:cubicBezTo>
                  <a:pt x="7626170" y="301212"/>
                  <a:pt x="7656337" y="448446"/>
                  <a:pt x="7649304" y="630162"/>
                </a:cubicBezTo>
                <a:cubicBezTo>
                  <a:pt x="7642271" y="811878"/>
                  <a:pt x="7626103" y="1030065"/>
                  <a:pt x="7649304" y="1145749"/>
                </a:cubicBezTo>
                <a:cubicBezTo>
                  <a:pt x="7672505" y="1261433"/>
                  <a:pt x="7622633" y="1465826"/>
                  <a:pt x="7649304" y="1689980"/>
                </a:cubicBezTo>
                <a:cubicBezTo>
                  <a:pt x="7675975" y="1914134"/>
                  <a:pt x="7676812" y="2055453"/>
                  <a:pt x="7649304" y="2262855"/>
                </a:cubicBezTo>
                <a:cubicBezTo>
                  <a:pt x="7621796" y="2470258"/>
                  <a:pt x="7672578" y="2730907"/>
                  <a:pt x="7649304" y="2864373"/>
                </a:cubicBezTo>
                <a:cubicBezTo>
                  <a:pt x="7396420" y="2884141"/>
                  <a:pt x="7115375" y="2893881"/>
                  <a:pt x="6800927" y="2864373"/>
                </a:cubicBezTo>
                <a:cubicBezTo>
                  <a:pt x="6486479" y="2834865"/>
                  <a:pt x="6428964" y="2844324"/>
                  <a:pt x="6335014" y="2864373"/>
                </a:cubicBezTo>
                <a:cubicBezTo>
                  <a:pt x="6241064" y="2884422"/>
                  <a:pt x="5910310" y="2905062"/>
                  <a:pt x="5486637" y="2864373"/>
                </a:cubicBezTo>
                <a:cubicBezTo>
                  <a:pt x="5062964" y="2823684"/>
                  <a:pt x="5174599" y="2842471"/>
                  <a:pt x="4867739" y="2864373"/>
                </a:cubicBezTo>
                <a:cubicBezTo>
                  <a:pt x="4560879" y="2886275"/>
                  <a:pt x="4546946" y="2864111"/>
                  <a:pt x="4248841" y="2864373"/>
                </a:cubicBezTo>
                <a:cubicBezTo>
                  <a:pt x="3950736" y="2864635"/>
                  <a:pt x="3783101" y="2830408"/>
                  <a:pt x="3400463" y="2864373"/>
                </a:cubicBezTo>
                <a:cubicBezTo>
                  <a:pt x="3017825" y="2898338"/>
                  <a:pt x="3090272" y="2854316"/>
                  <a:pt x="2781565" y="2864373"/>
                </a:cubicBezTo>
                <a:cubicBezTo>
                  <a:pt x="2472858" y="2874430"/>
                  <a:pt x="2138054" y="2826438"/>
                  <a:pt x="1933188" y="2864373"/>
                </a:cubicBezTo>
                <a:cubicBezTo>
                  <a:pt x="1728322" y="2902308"/>
                  <a:pt x="1562871" y="2837183"/>
                  <a:pt x="1237796" y="2864373"/>
                </a:cubicBezTo>
                <a:cubicBezTo>
                  <a:pt x="912721" y="2891563"/>
                  <a:pt x="579676" y="2808170"/>
                  <a:pt x="0" y="2864373"/>
                </a:cubicBezTo>
                <a:cubicBezTo>
                  <a:pt x="1387" y="2683232"/>
                  <a:pt x="-6439" y="2541976"/>
                  <a:pt x="0" y="2320142"/>
                </a:cubicBezTo>
                <a:cubicBezTo>
                  <a:pt x="6439" y="2098308"/>
                  <a:pt x="-18262" y="1912080"/>
                  <a:pt x="0" y="1689980"/>
                </a:cubicBezTo>
                <a:cubicBezTo>
                  <a:pt x="18262" y="1467880"/>
                  <a:pt x="2190" y="1358626"/>
                  <a:pt x="0" y="1059818"/>
                </a:cubicBezTo>
                <a:cubicBezTo>
                  <a:pt x="-2190" y="761010"/>
                  <a:pt x="9818" y="716398"/>
                  <a:pt x="0" y="544231"/>
                </a:cubicBezTo>
                <a:cubicBezTo>
                  <a:pt x="-9818" y="372064"/>
                  <a:pt x="24188" y="148670"/>
                  <a:pt x="0" y="0"/>
                </a:cubicBezTo>
                <a:close/>
              </a:path>
              <a:path w="7649304" h="2864373" stroke="0" extrusionOk="0">
                <a:moveTo>
                  <a:pt x="0" y="0"/>
                </a:moveTo>
                <a:cubicBezTo>
                  <a:pt x="154578" y="28164"/>
                  <a:pt x="468973" y="30928"/>
                  <a:pt x="618898" y="0"/>
                </a:cubicBezTo>
                <a:cubicBezTo>
                  <a:pt x="768823" y="-30928"/>
                  <a:pt x="1061282" y="17607"/>
                  <a:pt x="1390783" y="0"/>
                </a:cubicBezTo>
                <a:cubicBezTo>
                  <a:pt x="1720285" y="-17607"/>
                  <a:pt x="1993847" y="24046"/>
                  <a:pt x="2162667" y="0"/>
                </a:cubicBezTo>
                <a:cubicBezTo>
                  <a:pt x="2331487" y="-24046"/>
                  <a:pt x="2705138" y="17812"/>
                  <a:pt x="2934551" y="0"/>
                </a:cubicBezTo>
                <a:cubicBezTo>
                  <a:pt x="3163964" y="-17812"/>
                  <a:pt x="3266009" y="-5408"/>
                  <a:pt x="3553449" y="0"/>
                </a:cubicBezTo>
                <a:cubicBezTo>
                  <a:pt x="3840889" y="5408"/>
                  <a:pt x="3860687" y="-26059"/>
                  <a:pt x="4095855" y="0"/>
                </a:cubicBezTo>
                <a:cubicBezTo>
                  <a:pt x="4331023" y="26059"/>
                  <a:pt x="4458111" y="18841"/>
                  <a:pt x="4638260" y="0"/>
                </a:cubicBezTo>
                <a:cubicBezTo>
                  <a:pt x="4818410" y="-18841"/>
                  <a:pt x="4954500" y="-5606"/>
                  <a:pt x="5257158" y="0"/>
                </a:cubicBezTo>
                <a:cubicBezTo>
                  <a:pt x="5559816" y="5606"/>
                  <a:pt x="5653266" y="15134"/>
                  <a:pt x="6029042" y="0"/>
                </a:cubicBezTo>
                <a:cubicBezTo>
                  <a:pt x="6404818" y="-15134"/>
                  <a:pt x="6529749" y="5305"/>
                  <a:pt x="6724434" y="0"/>
                </a:cubicBezTo>
                <a:cubicBezTo>
                  <a:pt x="6919119" y="-5305"/>
                  <a:pt x="7312775" y="-19158"/>
                  <a:pt x="7649304" y="0"/>
                </a:cubicBezTo>
                <a:cubicBezTo>
                  <a:pt x="7655438" y="261631"/>
                  <a:pt x="7676966" y="495172"/>
                  <a:pt x="7649304" y="630162"/>
                </a:cubicBezTo>
                <a:cubicBezTo>
                  <a:pt x="7621642" y="765152"/>
                  <a:pt x="7626113" y="1032574"/>
                  <a:pt x="7649304" y="1145749"/>
                </a:cubicBezTo>
                <a:cubicBezTo>
                  <a:pt x="7672495" y="1258924"/>
                  <a:pt x="7634043" y="1449361"/>
                  <a:pt x="7649304" y="1718624"/>
                </a:cubicBezTo>
                <a:cubicBezTo>
                  <a:pt x="7664565" y="1987887"/>
                  <a:pt x="7627440" y="2036877"/>
                  <a:pt x="7649304" y="2205567"/>
                </a:cubicBezTo>
                <a:cubicBezTo>
                  <a:pt x="7671168" y="2374257"/>
                  <a:pt x="7634656" y="2685613"/>
                  <a:pt x="7649304" y="2864373"/>
                </a:cubicBezTo>
                <a:cubicBezTo>
                  <a:pt x="7434888" y="2860195"/>
                  <a:pt x="7155079" y="2888896"/>
                  <a:pt x="6953913" y="2864373"/>
                </a:cubicBezTo>
                <a:cubicBezTo>
                  <a:pt x="6752747" y="2839850"/>
                  <a:pt x="6589779" y="2855749"/>
                  <a:pt x="6411508" y="2864373"/>
                </a:cubicBezTo>
                <a:cubicBezTo>
                  <a:pt x="6233237" y="2872997"/>
                  <a:pt x="6012171" y="2849429"/>
                  <a:pt x="5869102" y="2864373"/>
                </a:cubicBezTo>
                <a:cubicBezTo>
                  <a:pt x="5726033" y="2879317"/>
                  <a:pt x="5408829" y="2871045"/>
                  <a:pt x="5173711" y="2864373"/>
                </a:cubicBezTo>
                <a:cubicBezTo>
                  <a:pt x="4938593" y="2857701"/>
                  <a:pt x="4656687" y="2849068"/>
                  <a:pt x="4478320" y="2864373"/>
                </a:cubicBezTo>
                <a:cubicBezTo>
                  <a:pt x="4299953" y="2879678"/>
                  <a:pt x="3875093" y="2873886"/>
                  <a:pt x="3629942" y="2864373"/>
                </a:cubicBezTo>
                <a:cubicBezTo>
                  <a:pt x="3384791" y="2854860"/>
                  <a:pt x="3175875" y="2875063"/>
                  <a:pt x="3011044" y="2864373"/>
                </a:cubicBezTo>
                <a:cubicBezTo>
                  <a:pt x="2846213" y="2853683"/>
                  <a:pt x="2542431" y="2857884"/>
                  <a:pt x="2392146" y="2864373"/>
                </a:cubicBezTo>
                <a:cubicBezTo>
                  <a:pt x="2241861" y="2870862"/>
                  <a:pt x="1967782" y="2839341"/>
                  <a:pt x="1620262" y="2864373"/>
                </a:cubicBezTo>
                <a:cubicBezTo>
                  <a:pt x="1272742" y="2889405"/>
                  <a:pt x="1202787" y="2839049"/>
                  <a:pt x="924870" y="2864373"/>
                </a:cubicBezTo>
                <a:cubicBezTo>
                  <a:pt x="646953" y="2889697"/>
                  <a:pt x="408439" y="2876174"/>
                  <a:pt x="0" y="2864373"/>
                </a:cubicBezTo>
                <a:cubicBezTo>
                  <a:pt x="-15058" y="2582523"/>
                  <a:pt x="-418" y="2551821"/>
                  <a:pt x="0" y="2262855"/>
                </a:cubicBezTo>
                <a:cubicBezTo>
                  <a:pt x="418" y="1973889"/>
                  <a:pt x="-16695" y="1976328"/>
                  <a:pt x="0" y="1747268"/>
                </a:cubicBezTo>
                <a:cubicBezTo>
                  <a:pt x="16695" y="1518208"/>
                  <a:pt x="16153" y="1397986"/>
                  <a:pt x="0" y="1260324"/>
                </a:cubicBezTo>
                <a:cubicBezTo>
                  <a:pt x="-16153" y="1122662"/>
                  <a:pt x="23505" y="888733"/>
                  <a:pt x="0" y="744737"/>
                </a:cubicBezTo>
                <a:cubicBezTo>
                  <a:pt x="-23505" y="600741"/>
                  <a:pt x="31858" y="297685"/>
                  <a:pt x="0" y="0"/>
                </a:cubicBezTo>
                <a:close/>
              </a:path>
            </a:pathLst>
          </a:custGeom>
          <a:ln>
            <a:solidFill>
              <a:srgbClr val="05FFB9"/>
            </a:solidFill>
            <a:extLst>
              <a:ext uri="{C807C97D-BFC1-408E-A445-0C87EB9F89A2}">
                <ask:lineSketchStyleProps xmlns:ask="http://schemas.microsoft.com/office/drawing/2018/sketchyshapes" sd="4147392552">
                  <a:prstGeom prst="rect">
                    <a:avLst/>
                  </a:prstGeom>
                  <ask:type>
                    <ask:lineSketchFreehand/>
                  </ask:type>
                </ask:lineSketchStyleProps>
              </a:ext>
            </a:extLst>
          </a:ln>
        </p:spPr>
      </p:pic>
      <p:sp>
        <p:nvSpPr>
          <p:cNvPr id="12" name="TextBox 11">
            <a:extLst>
              <a:ext uri="{FF2B5EF4-FFF2-40B4-BE49-F238E27FC236}">
                <a16:creationId xmlns:a16="http://schemas.microsoft.com/office/drawing/2014/main" id="{4C4AA472-3CD1-127D-F019-25CF2F90B826}"/>
              </a:ext>
            </a:extLst>
          </p:cNvPr>
          <p:cNvSpPr txBox="1"/>
          <p:nvPr/>
        </p:nvSpPr>
        <p:spPr>
          <a:xfrm>
            <a:off x="640080" y="4786523"/>
            <a:ext cx="10911839" cy="1754326"/>
          </a:xfrm>
          <a:prstGeom prst="rect">
            <a:avLst/>
          </a:prstGeom>
          <a:noFill/>
        </p:spPr>
        <p:txBody>
          <a:bodyPr wrap="square">
            <a:spAutoFit/>
          </a:bodyPr>
          <a:lstStyle/>
          <a:p>
            <a:pPr algn="ctr"/>
            <a:r>
              <a:rPr lang="en-US" dirty="0">
                <a:solidFill>
                  <a:schemeClr val="bg1">
                    <a:lumMod val="75000"/>
                  </a:schemeClr>
                </a:solidFill>
                <a:latin typeface="Segoe UI" panose="020B0502040204020203" pitchFamily="34" charset="0"/>
              </a:rPr>
              <a:t>The data reveals a notable pattern in traffic crashes over the years. Starting from 2014, there is a significant exponential increase, reaching its peak in 2015. </a:t>
            </a:r>
          </a:p>
          <a:p>
            <a:pPr algn="ctr"/>
            <a:endParaRPr lang="en-US" dirty="0">
              <a:solidFill>
                <a:schemeClr val="bg1">
                  <a:lumMod val="75000"/>
                </a:schemeClr>
              </a:solidFill>
              <a:latin typeface="Segoe UI" panose="020B0502040204020203" pitchFamily="34" charset="0"/>
            </a:endParaRPr>
          </a:p>
          <a:p>
            <a:pPr algn="ctr"/>
            <a:r>
              <a:rPr lang="en-US" sz="1800" dirty="0">
                <a:solidFill>
                  <a:schemeClr val="bg1">
                    <a:lumMod val="75000"/>
                  </a:schemeClr>
                </a:solidFill>
                <a:latin typeface="Segoe UI" panose="020B0502040204020203" pitchFamily="34" charset="0"/>
              </a:rPr>
              <a:t>Subsequently, the trend stabilizes somewhat until 2019. However, a decline is observed thereafter, coinciding with the onset of the global pandemic, which impacted countries worldwide. The trend shifts once more in 2021, showing a rise, and it remains relatively stable throughout 2023.</a:t>
            </a:r>
            <a:endParaRPr lang="en-CA" sz="1800" dirty="0">
              <a:solidFill>
                <a:schemeClr val="bg1">
                  <a:lumMod val="75000"/>
                </a:schemeClr>
              </a:solidFill>
            </a:endParaRPr>
          </a:p>
        </p:txBody>
      </p:sp>
      <p:sp>
        <p:nvSpPr>
          <p:cNvPr id="15" name="TextBox 14">
            <a:extLst>
              <a:ext uri="{FF2B5EF4-FFF2-40B4-BE49-F238E27FC236}">
                <a16:creationId xmlns:a16="http://schemas.microsoft.com/office/drawing/2014/main" id="{845C7A19-A1AC-0F0D-3071-3D13C3867495}"/>
              </a:ext>
            </a:extLst>
          </p:cNvPr>
          <p:cNvSpPr txBox="1"/>
          <p:nvPr/>
        </p:nvSpPr>
        <p:spPr>
          <a:xfrm>
            <a:off x="355600" y="325120"/>
            <a:ext cx="11338560" cy="584775"/>
          </a:xfrm>
          <a:prstGeom prst="rect">
            <a:avLst/>
          </a:prstGeom>
          <a:noFill/>
        </p:spPr>
        <p:txBody>
          <a:bodyPr wrap="square" rtlCol="0">
            <a:spAutoFit/>
          </a:bodyPr>
          <a:lstStyle/>
          <a:p>
            <a:pPr algn="ctr"/>
            <a:r>
              <a:rPr lang="en-CA" sz="3200" b="1" dirty="0">
                <a:solidFill>
                  <a:schemeClr val="bg1">
                    <a:lumMod val="65000"/>
                  </a:schemeClr>
                </a:solidFill>
                <a:latin typeface="Cascadia Code Light" panose="020B0609020000020004" pitchFamily="49" charset="0"/>
                <a:cs typeface="Cascadia Code Light" panose="020B0609020000020004" pitchFamily="49" charset="0"/>
              </a:rPr>
              <a:t>Traffic Crashes between 2014 - 2024</a:t>
            </a:r>
          </a:p>
        </p:txBody>
      </p:sp>
    </p:spTree>
    <p:extLst>
      <p:ext uri="{BB962C8B-B14F-4D97-AF65-F5344CB8AC3E}">
        <p14:creationId xmlns:p14="http://schemas.microsoft.com/office/powerpoint/2010/main" val="301818506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809BA7-CA82-66AB-3B11-819CD700B628}"/>
              </a:ext>
            </a:extLst>
          </p:cNvPr>
          <p:cNvPicPr>
            <a:picLocks noChangeAspect="1"/>
          </p:cNvPicPr>
          <p:nvPr/>
        </p:nvPicPr>
        <p:blipFill rotWithShape="1">
          <a:blip r:embed="rId3"/>
          <a:srcRect l="1859" t="6612" r="1546" b="7526"/>
          <a:stretch/>
        </p:blipFill>
        <p:spPr>
          <a:xfrm>
            <a:off x="2563170" y="1493315"/>
            <a:ext cx="7397431" cy="2722864"/>
          </a:xfrm>
          <a:custGeom>
            <a:avLst/>
            <a:gdLst>
              <a:gd name="connsiteX0" fmla="*/ 0 w 7397431"/>
              <a:gd name="connsiteY0" fmla="*/ 0 h 2722864"/>
              <a:gd name="connsiteX1" fmla="*/ 524545 w 7397431"/>
              <a:gd name="connsiteY1" fmla="*/ 0 h 2722864"/>
              <a:gd name="connsiteX2" fmla="*/ 1197039 w 7397431"/>
              <a:gd name="connsiteY2" fmla="*/ 0 h 2722864"/>
              <a:gd name="connsiteX3" fmla="*/ 1795558 w 7397431"/>
              <a:gd name="connsiteY3" fmla="*/ 0 h 2722864"/>
              <a:gd name="connsiteX4" fmla="*/ 2468052 w 7397431"/>
              <a:gd name="connsiteY4" fmla="*/ 0 h 2722864"/>
              <a:gd name="connsiteX5" fmla="*/ 2992597 w 7397431"/>
              <a:gd name="connsiteY5" fmla="*/ 0 h 2722864"/>
              <a:gd name="connsiteX6" fmla="*/ 3813039 w 7397431"/>
              <a:gd name="connsiteY6" fmla="*/ 0 h 2722864"/>
              <a:gd name="connsiteX7" fmla="*/ 4559507 w 7397431"/>
              <a:gd name="connsiteY7" fmla="*/ 0 h 2722864"/>
              <a:gd name="connsiteX8" fmla="*/ 5379950 w 7397431"/>
              <a:gd name="connsiteY8" fmla="*/ 0 h 2722864"/>
              <a:gd name="connsiteX9" fmla="*/ 5904495 w 7397431"/>
              <a:gd name="connsiteY9" fmla="*/ 0 h 2722864"/>
              <a:gd name="connsiteX10" fmla="*/ 6503014 w 7397431"/>
              <a:gd name="connsiteY10" fmla="*/ 0 h 2722864"/>
              <a:gd name="connsiteX11" fmla="*/ 7397431 w 7397431"/>
              <a:gd name="connsiteY11" fmla="*/ 0 h 2722864"/>
              <a:gd name="connsiteX12" fmla="*/ 7397431 w 7397431"/>
              <a:gd name="connsiteY12" fmla="*/ 735173 h 2722864"/>
              <a:gd name="connsiteX13" fmla="*/ 7397431 w 7397431"/>
              <a:gd name="connsiteY13" fmla="*/ 1470347 h 2722864"/>
              <a:gd name="connsiteX14" fmla="*/ 7397431 w 7397431"/>
              <a:gd name="connsiteY14" fmla="*/ 2096605 h 2722864"/>
              <a:gd name="connsiteX15" fmla="*/ 7397431 w 7397431"/>
              <a:gd name="connsiteY15" fmla="*/ 2722864 h 2722864"/>
              <a:gd name="connsiteX16" fmla="*/ 6724937 w 7397431"/>
              <a:gd name="connsiteY16" fmla="*/ 2722864 h 2722864"/>
              <a:gd name="connsiteX17" fmla="*/ 6052444 w 7397431"/>
              <a:gd name="connsiteY17" fmla="*/ 2722864 h 2722864"/>
              <a:gd name="connsiteX18" fmla="*/ 5379950 w 7397431"/>
              <a:gd name="connsiteY18" fmla="*/ 2722864 h 2722864"/>
              <a:gd name="connsiteX19" fmla="*/ 4929379 w 7397431"/>
              <a:gd name="connsiteY19" fmla="*/ 2722864 h 2722864"/>
              <a:gd name="connsiteX20" fmla="*/ 4108937 w 7397431"/>
              <a:gd name="connsiteY20" fmla="*/ 2722864 h 2722864"/>
              <a:gd name="connsiteX21" fmla="*/ 3510417 w 7397431"/>
              <a:gd name="connsiteY21" fmla="*/ 2722864 h 2722864"/>
              <a:gd name="connsiteX22" fmla="*/ 2911898 w 7397431"/>
              <a:gd name="connsiteY22" fmla="*/ 2722864 h 2722864"/>
              <a:gd name="connsiteX23" fmla="*/ 2091455 w 7397431"/>
              <a:gd name="connsiteY23" fmla="*/ 2722864 h 2722864"/>
              <a:gd name="connsiteX24" fmla="*/ 1492936 w 7397431"/>
              <a:gd name="connsiteY24" fmla="*/ 2722864 h 2722864"/>
              <a:gd name="connsiteX25" fmla="*/ 672494 w 7397431"/>
              <a:gd name="connsiteY25" fmla="*/ 2722864 h 2722864"/>
              <a:gd name="connsiteX26" fmla="*/ 0 w 7397431"/>
              <a:gd name="connsiteY26" fmla="*/ 2722864 h 2722864"/>
              <a:gd name="connsiteX27" fmla="*/ 0 w 7397431"/>
              <a:gd name="connsiteY27" fmla="*/ 2014919 h 2722864"/>
              <a:gd name="connsiteX28" fmla="*/ 0 w 7397431"/>
              <a:gd name="connsiteY28" fmla="*/ 1415889 h 2722864"/>
              <a:gd name="connsiteX29" fmla="*/ 0 w 7397431"/>
              <a:gd name="connsiteY29" fmla="*/ 680716 h 2722864"/>
              <a:gd name="connsiteX30" fmla="*/ 0 w 7397431"/>
              <a:gd name="connsiteY30" fmla="*/ 0 h 272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397431" h="2722864" fill="none" extrusionOk="0">
                <a:moveTo>
                  <a:pt x="0" y="0"/>
                </a:moveTo>
                <a:cubicBezTo>
                  <a:pt x="197188" y="-13271"/>
                  <a:pt x="382972" y="12530"/>
                  <a:pt x="524545" y="0"/>
                </a:cubicBezTo>
                <a:cubicBezTo>
                  <a:pt x="666119" y="-12530"/>
                  <a:pt x="927444" y="33213"/>
                  <a:pt x="1197039" y="0"/>
                </a:cubicBezTo>
                <a:cubicBezTo>
                  <a:pt x="1466634" y="-33213"/>
                  <a:pt x="1675005" y="-12083"/>
                  <a:pt x="1795558" y="0"/>
                </a:cubicBezTo>
                <a:cubicBezTo>
                  <a:pt x="1916111" y="12083"/>
                  <a:pt x="2282869" y="-28953"/>
                  <a:pt x="2468052" y="0"/>
                </a:cubicBezTo>
                <a:cubicBezTo>
                  <a:pt x="2653235" y="28953"/>
                  <a:pt x="2790496" y="5324"/>
                  <a:pt x="2992597" y="0"/>
                </a:cubicBezTo>
                <a:cubicBezTo>
                  <a:pt x="3194698" y="-5324"/>
                  <a:pt x="3538671" y="-1238"/>
                  <a:pt x="3813039" y="0"/>
                </a:cubicBezTo>
                <a:cubicBezTo>
                  <a:pt x="4087407" y="1238"/>
                  <a:pt x="4314064" y="756"/>
                  <a:pt x="4559507" y="0"/>
                </a:cubicBezTo>
                <a:cubicBezTo>
                  <a:pt x="4804950" y="-756"/>
                  <a:pt x="5129172" y="-28814"/>
                  <a:pt x="5379950" y="0"/>
                </a:cubicBezTo>
                <a:cubicBezTo>
                  <a:pt x="5630728" y="28814"/>
                  <a:pt x="5648106" y="4750"/>
                  <a:pt x="5904495" y="0"/>
                </a:cubicBezTo>
                <a:cubicBezTo>
                  <a:pt x="6160885" y="-4750"/>
                  <a:pt x="6207187" y="20585"/>
                  <a:pt x="6503014" y="0"/>
                </a:cubicBezTo>
                <a:cubicBezTo>
                  <a:pt x="6798841" y="-20585"/>
                  <a:pt x="7214236" y="15677"/>
                  <a:pt x="7397431" y="0"/>
                </a:cubicBezTo>
                <a:cubicBezTo>
                  <a:pt x="7391159" y="272053"/>
                  <a:pt x="7414660" y="432011"/>
                  <a:pt x="7397431" y="735173"/>
                </a:cubicBezTo>
                <a:cubicBezTo>
                  <a:pt x="7380202" y="1038335"/>
                  <a:pt x="7401017" y="1215450"/>
                  <a:pt x="7397431" y="1470347"/>
                </a:cubicBezTo>
                <a:cubicBezTo>
                  <a:pt x="7393845" y="1725244"/>
                  <a:pt x="7422180" y="1798694"/>
                  <a:pt x="7397431" y="2096605"/>
                </a:cubicBezTo>
                <a:cubicBezTo>
                  <a:pt x="7372682" y="2394516"/>
                  <a:pt x="7381098" y="2434887"/>
                  <a:pt x="7397431" y="2722864"/>
                </a:cubicBezTo>
                <a:cubicBezTo>
                  <a:pt x="7156820" y="2703919"/>
                  <a:pt x="6996118" y="2719603"/>
                  <a:pt x="6724937" y="2722864"/>
                </a:cubicBezTo>
                <a:cubicBezTo>
                  <a:pt x="6453756" y="2726125"/>
                  <a:pt x="6220789" y="2703180"/>
                  <a:pt x="6052444" y="2722864"/>
                </a:cubicBezTo>
                <a:cubicBezTo>
                  <a:pt x="5884099" y="2742548"/>
                  <a:pt x="5625829" y="2713653"/>
                  <a:pt x="5379950" y="2722864"/>
                </a:cubicBezTo>
                <a:cubicBezTo>
                  <a:pt x="5134071" y="2732075"/>
                  <a:pt x="5123119" y="2728128"/>
                  <a:pt x="4929379" y="2722864"/>
                </a:cubicBezTo>
                <a:cubicBezTo>
                  <a:pt x="4735639" y="2717600"/>
                  <a:pt x="4287499" y="2721744"/>
                  <a:pt x="4108937" y="2722864"/>
                </a:cubicBezTo>
                <a:cubicBezTo>
                  <a:pt x="3930375" y="2723984"/>
                  <a:pt x="3688828" y="2742710"/>
                  <a:pt x="3510417" y="2722864"/>
                </a:cubicBezTo>
                <a:cubicBezTo>
                  <a:pt x="3332006" y="2703018"/>
                  <a:pt x="3200739" y="2721497"/>
                  <a:pt x="2911898" y="2722864"/>
                </a:cubicBezTo>
                <a:cubicBezTo>
                  <a:pt x="2623057" y="2724231"/>
                  <a:pt x="2447121" y="2683918"/>
                  <a:pt x="2091455" y="2722864"/>
                </a:cubicBezTo>
                <a:cubicBezTo>
                  <a:pt x="1735789" y="2761810"/>
                  <a:pt x="1623460" y="2704634"/>
                  <a:pt x="1492936" y="2722864"/>
                </a:cubicBezTo>
                <a:cubicBezTo>
                  <a:pt x="1362412" y="2741094"/>
                  <a:pt x="879597" y="2754957"/>
                  <a:pt x="672494" y="2722864"/>
                </a:cubicBezTo>
                <a:cubicBezTo>
                  <a:pt x="465391" y="2690771"/>
                  <a:pt x="313103" y="2694499"/>
                  <a:pt x="0" y="2722864"/>
                </a:cubicBezTo>
                <a:cubicBezTo>
                  <a:pt x="-22780" y="2546794"/>
                  <a:pt x="-30488" y="2305028"/>
                  <a:pt x="0" y="2014919"/>
                </a:cubicBezTo>
                <a:cubicBezTo>
                  <a:pt x="30488" y="1724811"/>
                  <a:pt x="8396" y="1692669"/>
                  <a:pt x="0" y="1415889"/>
                </a:cubicBezTo>
                <a:cubicBezTo>
                  <a:pt x="-8396" y="1139109"/>
                  <a:pt x="-26391" y="966293"/>
                  <a:pt x="0" y="680716"/>
                </a:cubicBezTo>
                <a:cubicBezTo>
                  <a:pt x="26391" y="395139"/>
                  <a:pt x="18608" y="212310"/>
                  <a:pt x="0" y="0"/>
                </a:cubicBezTo>
                <a:close/>
              </a:path>
              <a:path w="7397431" h="2722864" stroke="0" extrusionOk="0">
                <a:moveTo>
                  <a:pt x="0" y="0"/>
                </a:moveTo>
                <a:cubicBezTo>
                  <a:pt x="245404" y="28668"/>
                  <a:pt x="316977" y="15125"/>
                  <a:pt x="598519" y="0"/>
                </a:cubicBezTo>
                <a:cubicBezTo>
                  <a:pt x="880061" y="-15125"/>
                  <a:pt x="1005135" y="13647"/>
                  <a:pt x="1344987" y="0"/>
                </a:cubicBezTo>
                <a:cubicBezTo>
                  <a:pt x="1684839" y="-13647"/>
                  <a:pt x="1915868" y="-19480"/>
                  <a:pt x="2091455" y="0"/>
                </a:cubicBezTo>
                <a:cubicBezTo>
                  <a:pt x="2267042" y="19480"/>
                  <a:pt x="2675132" y="18299"/>
                  <a:pt x="2837924" y="0"/>
                </a:cubicBezTo>
                <a:cubicBezTo>
                  <a:pt x="3000716" y="-18299"/>
                  <a:pt x="3179930" y="20910"/>
                  <a:pt x="3436443" y="0"/>
                </a:cubicBezTo>
                <a:cubicBezTo>
                  <a:pt x="3692956" y="-20910"/>
                  <a:pt x="3766580" y="-23427"/>
                  <a:pt x="3960988" y="0"/>
                </a:cubicBezTo>
                <a:cubicBezTo>
                  <a:pt x="4155397" y="23427"/>
                  <a:pt x="4301321" y="-15806"/>
                  <a:pt x="4485533" y="0"/>
                </a:cubicBezTo>
                <a:cubicBezTo>
                  <a:pt x="4669746" y="15806"/>
                  <a:pt x="4809328" y="-16339"/>
                  <a:pt x="5084053" y="0"/>
                </a:cubicBezTo>
                <a:cubicBezTo>
                  <a:pt x="5358778" y="16339"/>
                  <a:pt x="5649105" y="-30655"/>
                  <a:pt x="5830521" y="0"/>
                </a:cubicBezTo>
                <a:cubicBezTo>
                  <a:pt x="6011937" y="30655"/>
                  <a:pt x="6185477" y="384"/>
                  <a:pt x="6503014" y="0"/>
                </a:cubicBezTo>
                <a:cubicBezTo>
                  <a:pt x="6820551" y="-384"/>
                  <a:pt x="7124509" y="36319"/>
                  <a:pt x="7397431" y="0"/>
                </a:cubicBezTo>
                <a:cubicBezTo>
                  <a:pt x="7363535" y="289547"/>
                  <a:pt x="7407756" y="368343"/>
                  <a:pt x="7397431" y="735173"/>
                </a:cubicBezTo>
                <a:cubicBezTo>
                  <a:pt x="7387106" y="1102003"/>
                  <a:pt x="7419381" y="1147774"/>
                  <a:pt x="7397431" y="1361432"/>
                </a:cubicBezTo>
                <a:cubicBezTo>
                  <a:pt x="7375481" y="1575090"/>
                  <a:pt x="7424430" y="1792504"/>
                  <a:pt x="7397431" y="2042148"/>
                </a:cubicBezTo>
                <a:cubicBezTo>
                  <a:pt x="7370432" y="2291792"/>
                  <a:pt x="7411572" y="2479698"/>
                  <a:pt x="7397431" y="2722864"/>
                </a:cubicBezTo>
                <a:cubicBezTo>
                  <a:pt x="7176325" y="2737136"/>
                  <a:pt x="6802140" y="2759510"/>
                  <a:pt x="6650963" y="2722864"/>
                </a:cubicBezTo>
                <a:cubicBezTo>
                  <a:pt x="6499786" y="2686218"/>
                  <a:pt x="6116078" y="2710903"/>
                  <a:pt x="5830521" y="2722864"/>
                </a:cubicBezTo>
                <a:cubicBezTo>
                  <a:pt x="5544964" y="2734825"/>
                  <a:pt x="5432594" y="2698261"/>
                  <a:pt x="5305976" y="2722864"/>
                </a:cubicBezTo>
                <a:cubicBezTo>
                  <a:pt x="5179358" y="2747467"/>
                  <a:pt x="5012462" y="2738685"/>
                  <a:pt x="4781430" y="2722864"/>
                </a:cubicBezTo>
                <a:cubicBezTo>
                  <a:pt x="4550398" y="2707043"/>
                  <a:pt x="4281532" y="2694256"/>
                  <a:pt x="4108937" y="2722864"/>
                </a:cubicBezTo>
                <a:cubicBezTo>
                  <a:pt x="3936342" y="2751472"/>
                  <a:pt x="3649787" y="2736562"/>
                  <a:pt x="3436443" y="2722864"/>
                </a:cubicBezTo>
                <a:cubicBezTo>
                  <a:pt x="3223099" y="2709166"/>
                  <a:pt x="2918156" y="2731991"/>
                  <a:pt x="2616001" y="2722864"/>
                </a:cubicBezTo>
                <a:cubicBezTo>
                  <a:pt x="2313846" y="2713737"/>
                  <a:pt x="2315952" y="2746802"/>
                  <a:pt x="2017481" y="2722864"/>
                </a:cubicBezTo>
                <a:cubicBezTo>
                  <a:pt x="1719010" y="2698926"/>
                  <a:pt x="1552139" y="2715830"/>
                  <a:pt x="1418962" y="2722864"/>
                </a:cubicBezTo>
                <a:cubicBezTo>
                  <a:pt x="1285785" y="2729898"/>
                  <a:pt x="848928" y="2736363"/>
                  <a:pt x="672494" y="2722864"/>
                </a:cubicBezTo>
                <a:cubicBezTo>
                  <a:pt x="496060" y="2709365"/>
                  <a:pt x="286662" y="2742899"/>
                  <a:pt x="0" y="2722864"/>
                </a:cubicBezTo>
                <a:cubicBezTo>
                  <a:pt x="2107" y="2450420"/>
                  <a:pt x="-10484" y="2344996"/>
                  <a:pt x="0" y="2014919"/>
                </a:cubicBezTo>
                <a:cubicBezTo>
                  <a:pt x="10484" y="1684843"/>
                  <a:pt x="21438" y="1603302"/>
                  <a:pt x="0" y="1306975"/>
                </a:cubicBezTo>
                <a:cubicBezTo>
                  <a:pt x="-21438" y="1010648"/>
                  <a:pt x="-27230" y="819722"/>
                  <a:pt x="0" y="680716"/>
                </a:cubicBezTo>
                <a:cubicBezTo>
                  <a:pt x="27230" y="541710"/>
                  <a:pt x="13684" y="246879"/>
                  <a:pt x="0" y="0"/>
                </a:cubicBezTo>
                <a:close/>
              </a:path>
            </a:pathLst>
          </a:custGeom>
          <a:ln>
            <a:solidFill>
              <a:srgbClr val="05FFB9"/>
            </a:solidFill>
            <a:extLst>
              <a:ext uri="{C807C97D-BFC1-408E-A445-0C87EB9F89A2}">
                <ask:lineSketchStyleProps xmlns:ask="http://schemas.microsoft.com/office/drawing/2018/sketchyshapes" sd="4147392552">
                  <a:prstGeom prst="rect">
                    <a:avLst/>
                  </a:prstGeom>
                  <ask:type>
                    <ask:lineSketchFreehand/>
                  </ask:type>
                </ask:lineSketchStyleProps>
              </a:ext>
            </a:extLst>
          </a:ln>
        </p:spPr>
      </p:pic>
      <p:sp>
        <p:nvSpPr>
          <p:cNvPr id="2" name="TextBox 1">
            <a:extLst>
              <a:ext uri="{FF2B5EF4-FFF2-40B4-BE49-F238E27FC236}">
                <a16:creationId xmlns:a16="http://schemas.microsoft.com/office/drawing/2014/main" id="{2EE54654-8CFA-C791-68F8-86D454580E2A}"/>
              </a:ext>
            </a:extLst>
          </p:cNvPr>
          <p:cNvSpPr txBox="1"/>
          <p:nvPr/>
        </p:nvSpPr>
        <p:spPr>
          <a:xfrm>
            <a:off x="355600" y="325120"/>
            <a:ext cx="11338560" cy="584775"/>
          </a:xfrm>
          <a:prstGeom prst="rect">
            <a:avLst/>
          </a:prstGeom>
          <a:noFill/>
        </p:spPr>
        <p:txBody>
          <a:bodyPr wrap="square" rtlCol="0">
            <a:spAutoFit/>
          </a:bodyPr>
          <a:lstStyle/>
          <a:p>
            <a:pPr algn="ctr"/>
            <a:r>
              <a:rPr lang="en-CA" sz="3200" b="1" dirty="0">
                <a:solidFill>
                  <a:schemeClr val="bg1">
                    <a:lumMod val="65000"/>
                  </a:schemeClr>
                </a:solidFill>
                <a:latin typeface="Cascadia Code Light" panose="020B0609020000020004" pitchFamily="49" charset="0"/>
                <a:cs typeface="Cascadia Code Light" panose="020B0609020000020004" pitchFamily="49" charset="0"/>
              </a:rPr>
              <a:t>Traffic Crashes in Weekdays</a:t>
            </a:r>
          </a:p>
        </p:txBody>
      </p:sp>
      <p:sp>
        <p:nvSpPr>
          <p:cNvPr id="8" name="TextBox 7">
            <a:extLst>
              <a:ext uri="{FF2B5EF4-FFF2-40B4-BE49-F238E27FC236}">
                <a16:creationId xmlns:a16="http://schemas.microsoft.com/office/drawing/2014/main" id="{68E163F5-E892-7925-4BE7-92481F6B4FC4}"/>
              </a:ext>
            </a:extLst>
          </p:cNvPr>
          <p:cNvSpPr txBox="1"/>
          <p:nvPr/>
        </p:nvSpPr>
        <p:spPr>
          <a:xfrm>
            <a:off x="1059266" y="4559726"/>
            <a:ext cx="10405241" cy="1323439"/>
          </a:xfrm>
          <a:prstGeom prst="rect">
            <a:avLst/>
          </a:prstGeom>
          <a:noFill/>
        </p:spPr>
        <p:txBody>
          <a:bodyPr wrap="square">
            <a:spAutoFit/>
          </a:bodyPr>
          <a:lstStyle/>
          <a:p>
            <a:r>
              <a:rPr lang="en-US" sz="1600" dirty="0">
                <a:solidFill>
                  <a:schemeClr val="bg1">
                    <a:lumMod val="75000"/>
                  </a:schemeClr>
                </a:solidFill>
                <a:latin typeface="Segoe UI" panose="020B0502040204020203" pitchFamily="34" charset="0"/>
              </a:rPr>
              <a:t>It's evident that the majority of crashes occur on Fridays, Saturdays and Sundays. This trend could be attributed to increased social activities and higher road usage during weekends, such as parties and gatherings. </a:t>
            </a:r>
          </a:p>
          <a:p>
            <a:endParaRPr lang="en-US" sz="1600" dirty="0">
              <a:solidFill>
                <a:schemeClr val="bg1">
                  <a:lumMod val="75000"/>
                </a:schemeClr>
              </a:solidFill>
              <a:latin typeface="Segoe UI" panose="020B0502040204020203" pitchFamily="34" charset="0"/>
            </a:endParaRPr>
          </a:p>
          <a:p>
            <a:r>
              <a:rPr lang="en-US" sz="1600" dirty="0">
                <a:solidFill>
                  <a:schemeClr val="bg1">
                    <a:lumMod val="75000"/>
                  </a:schemeClr>
                </a:solidFill>
                <a:latin typeface="Segoe UI" panose="020B0502040204020203" pitchFamily="34" charset="0"/>
              </a:rPr>
              <a:t>It's possible that these weekend days also witness a rise in alcohol consumption, particularly post-midnight, which could contribute to the heightened risk of accidents.</a:t>
            </a:r>
            <a:endParaRPr lang="en-CA" sz="1600" dirty="0">
              <a:solidFill>
                <a:schemeClr val="bg1">
                  <a:lumMod val="75000"/>
                </a:schemeClr>
              </a:solidFill>
            </a:endParaRPr>
          </a:p>
        </p:txBody>
      </p:sp>
    </p:spTree>
    <p:extLst>
      <p:ext uri="{BB962C8B-B14F-4D97-AF65-F5344CB8AC3E}">
        <p14:creationId xmlns:p14="http://schemas.microsoft.com/office/powerpoint/2010/main" val="193124783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C4AA472-3CD1-127D-F019-25CF2F90B826}"/>
              </a:ext>
            </a:extLst>
          </p:cNvPr>
          <p:cNvSpPr txBox="1"/>
          <p:nvPr/>
        </p:nvSpPr>
        <p:spPr>
          <a:xfrm>
            <a:off x="5354320" y="1539405"/>
            <a:ext cx="6417266" cy="2308324"/>
          </a:xfrm>
          <a:prstGeom prst="rect">
            <a:avLst/>
          </a:prstGeom>
          <a:noFill/>
        </p:spPr>
        <p:txBody>
          <a:bodyPr wrap="square">
            <a:spAutoFit/>
          </a:bodyPr>
          <a:lstStyle/>
          <a:p>
            <a:r>
              <a:rPr lang="en-CA" dirty="0">
                <a:solidFill>
                  <a:schemeClr val="bg1">
                    <a:lumMod val="7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This rose pie plot visualizes the distribution of crashes according to different times of the day. It's evident that a significant portion of the crashes happens during the afternoon. This aligns with the observation from subsequent graphs below, indicating that most major crashes occur during daylight and clear weather conditions. Conversely, the fewest crashes occur at midnight, possibly because fewer people are driving during that time period.</a:t>
            </a:r>
          </a:p>
        </p:txBody>
      </p:sp>
      <p:sp>
        <p:nvSpPr>
          <p:cNvPr id="2" name="TextBox 1">
            <a:extLst>
              <a:ext uri="{FF2B5EF4-FFF2-40B4-BE49-F238E27FC236}">
                <a16:creationId xmlns:a16="http://schemas.microsoft.com/office/drawing/2014/main" id="{2EE54654-8CFA-C791-68F8-86D454580E2A}"/>
              </a:ext>
            </a:extLst>
          </p:cNvPr>
          <p:cNvSpPr txBox="1"/>
          <p:nvPr/>
        </p:nvSpPr>
        <p:spPr>
          <a:xfrm>
            <a:off x="355600" y="325120"/>
            <a:ext cx="11338560" cy="584775"/>
          </a:xfrm>
          <a:prstGeom prst="rect">
            <a:avLst/>
          </a:prstGeom>
          <a:noFill/>
        </p:spPr>
        <p:txBody>
          <a:bodyPr wrap="square" rtlCol="0">
            <a:spAutoFit/>
          </a:bodyPr>
          <a:lstStyle/>
          <a:p>
            <a:pPr algn="ctr"/>
            <a:r>
              <a:rPr lang="en-CA" sz="3200" b="1" dirty="0">
                <a:solidFill>
                  <a:schemeClr val="bg1">
                    <a:lumMod val="65000"/>
                  </a:schemeClr>
                </a:solidFill>
                <a:latin typeface="Cascadia Code Light" panose="020B0609020000020004" pitchFamily="49" charset="0"/>
                <a:cs typeface="Cascadia Code Light" panose="020B0609020000020004" pitchFamily="49" charset="0"/>
              </a:rPr>
              <a:t>Collisions in Different Segments of Time</a:t>
            </a:r>
          </a:p>
        </p:txBody>
      </p:sp>
      <p:pic>
        <p:nvPicPr>
          <p:cNvPr id="3" name="Picture 2">
            <a:extLst>
              <a:ext uri="{FF2B5EF4-FFF2-40B4-BE49-F238E27FC236}">
                <a16:creationId xmlns:a16="http://schemas.microsoft.com/office/drawing/2014/main" id="{C663729B-6BB4-685C-F754-DBF173496B6B}"/>
              </a:ext>
            </a:extLst>
          </p:cNvPr>
          <p:cNvPicPr>
            <a:picLocks noChangeAspect="1"/>
          </p:cNvPicPr>
          <p:nvPr/>
        </p:nvPicPr>
        <p:blipFill>
          <a:blip r:embed="rId3"/>
          <a:stretch>
            <a:fillRect/>
          </a:stretch>
        </p:blipFill>
        <p:spPr>
          <a:xfrm>
            <a:off x="954540" y="1308177"/>
            <a:ext cx="4170705" cy="3199586"/>
          </a:xfrm>
          <a:custGeom>
            <a:avLst/>
            <a:gdLst>
              <a:gd name="connsiteX0" fmla="*/ 0 w 4170705"/>
              <a:gd name="connsiteY0" fmla="*/ 0 h 3199586"/>
              <a:gd name="connsiteX1" fmla="*/ 778532 w 4170705"/>
              <a:gd name="connsiteY1" fmla="*/ 0 h 3199586"/>
              <a:gd name="connsiteX2" fmla="*/ 1473649 w 4170705"/>
              <a:gd name="connsiteY2" fmla="*/ 0 h 3199586"/>
              <a:gd name="connsiteX3" fmla="*/ 2252181 w 4170705"/>
              <a:gd name="connsiteY3" fmla="*/ 0 h 3199586"/>
              <a:gd name="connsiteX4" fmla="*/ 2989005 w 4170705"/>
              <a:gd name="connsiteY4" fmla="*/ 0 h 3199586"/>
              <a:gd name="connsiteX5" fmla="*/ 4170705 w 4170705"/>
              <a:gd name="connsiteY5" fmla="*/ 0 h 3199586"/>
              <a:gd name="connsiteX6" fmla="*/ 4170705 w 4170705"/>
              <a:gd name="connsiteY6" fmla="*/ 575925 h 3199586"/>
              <a:gd name="connsiteX7" fmla="*/ 4170705 w 4170705"/>
              <a:gd name="connsiteY7" fmla="*/ 1247839 h 3199586"/>
              <a:gd name="connsiteX8" fmla="*/ 4170705 w 4170705"/>
              <a:gd name="connsiteY8" fmla="*/ 1791768 h 3199586"/>
              <a:gd name="connsiteX9" fmla="*/ 4170705 w 4170705"/>
              <a:gd name="connsiteY9" fmla="*/ 2367694 h 3199586"/>
              <a:gd name="connsiteX10" fmla="*/ 4170705 w 4170705"/>
              <a:gd name="connsiteY10" fmla="*/ 3199586 h 3199586"/>
              <a:gd name="connsiteX11" fmla="*/ 3475588 w 4170705"/>
              <a:gd name="connsiteY11" fmla="*/ 3199586 h 3199586"/>
              <a:gd name="connsiteX12" fmla="*/ 2822177 w 4170705"/>
              <a:gd name="connsiteY12" fmla="*/ 3199586 h 3199586"/>
              <a:gd name="connsiteX13" fmla="*/ 2252181 w 4170705"/>
              <a:gd name="connsiteY13" fmla="*/ 3199586 h 3199586"/>
              <a:gd name="connsiteX14" fmla="*/ 1598770 w 4170705"/>
              <a:gd name="connsiteY14" fmla="*/ 3199586 h 3199586"/>
              <a:gd name="connsiteX15" fmla="*/ 820239 w 4170705"/>
              <a:gd name="connsiteY15" fmla="*/ 3199586 h 3199586"/>
              <a:gd name="connsiteX16" fmla="*/ 0 w 4170705"/>
              <a:gd name="connsiteY16" fmla="*/ 3199586 h 3199586"/>
              <a:gd name="connsiteX17" fmla="*/ 0 w 4170705"/>
              <a:gd name="connsiteY17" fmla="*/ 2591665 h 3199586"/>
              <a:gd name="connsiteX18" fmla="*/ 0 w 4170705"/>
              <a:gd name="connsiteY18" fmla="*/ 2015739 h 3199586"/>
              <a:gd name="connsiteX19" fmla="*/ 0 w 4170705"/>
              <a:gd name="connsiteY19" fmla="*/ 1375822 h 3199586"/>
              <a:gd name="connsiteX20" fmla="*/ 0 w 4170705"/>
              <a:gd name="connsiteY20" fmla="*/ 831892 h 3199586"/>
              <a:gd name="connsiteX21" fmla="*/ 0 w 4170705"/>
              <a:gd name="connsiteY21" fmla="*/ 0 h 319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70705" h="3199586" fill="none" extrusionOk="0">
                <a:moveTo>
                  <a:pt x="0" y="0"/>
                </a:moveTo>
                <a:cubicBezTo>
                  <a:pt x="166672" y="9906"/>
                  <a:pt x="512199" y="-26364"/>
                  <a:pt x="778532" y="0"/>
                </a:cubicBezTo>
                <a:cubicBezTo>
                  <a:pt x="1044865" y="26364"/>
                  <a:pt x="1301269" y="29002"/>
                  <a:pt x="1473649" y="0"/>
                </a:cubicBezTo>
                <a:cubicBezTo>
                  <a:pt x="1646029" y="-29002"/>
                  <a:pt x="2002486" y="-14324"/>
                  <a:pt x="2252181" y="0"/>
                </a:cubicBezTo>
                <a:cubicBezTo>
                  <a:pt x="2501876" y="14324"/>
                  <a:pt x="2764545" y="19388"/>
                  <a:pt x="2989005" y="0"/>
                </a:cubicBezTo>
                <a:cubicBezTo>
                  <a:pt x="3213465" y="-19388"/>
                  <a:pt x="3687703" y="-49812"/>
                  <a:pt x="4170705" y="0"/>
                </a:cubicBezTo>
                <a:cubicBezTo>
                  <a:pt x="4154105" y="270679"/>
                  <a:pt x="4163798" y="362796"/>
                  <a:pt x="4170705" y="575925"/>
                </a:cubicBezTo>
                <a:cubicBezTo>
                  <a:pt x="4177612" y="789055"/>
                  <a:pt x="4178974" y="1051175"/>
                  <a:pt x="4170705" y="1247839"/>
                </a:cubicBezTo>
                <a:cubicBezTo>
                  <a:pt x="4162436" y="1444503"/>
                  <a:pt x="4193466" y="1534923"/>
                  <a:pt x="4170705" y="1791768"/>
                </a:cubicBezTo>
                <a:cubicBezTo>
                  <a:pt x="4147944" y="2048613"/>
                  <a:pt x="4146827" y="2197156"/>
                  <a:pt x="4170705" y="2367694"/>
                </a:cubicBezTo>
                <a:cubicBezTo>
                  <a:pt x="4194583" y="2538232"/>
                  <a:pt x="4136041" y="2874547"/>
                  <a:pt x="4170705" y="3199586"/>
                </a:cubicBezTo>
                <a:cubicBezTo>
                  <a:pt x="3917179" y="3186476"/>
                  <a:pt x="3629769" y="3171374"/>
                  <a:pt x="3475588" y="3199586"/>
                </a:cubicBezTo>
                <a:cubicBezTo>
                  <a:pt x="3321407" y="3227798"/>
                  <a:pt x="3100242" y="3172072"/>
                  <a:pt x="2822177" y="3199586"/>
                </a:cubicBezTo>
                <a:cubicBezTo>
                  <a:pt x="2544112" y="3227100"/>
                  <a:pt x="2408968" y="3187585"/>
                  <a:pt x="2252181" y="3199586"/>
                </a:cubicBezTo>
                <a:cubicBezTo>
                  <a:pt x="2095394" y="3211587"/>
                  <a:pt x="1905219" y="3228678"/>
                  <a:pt x="1598770" y="3199586"/>
                </a:cubicBezTo>
                <a:cubicBezTo>
                  <a:pt x="1292321" y="3170494"/>
                  <a:pt x="1073526" y="3227417"/>
                  <a:pt x="820239" y="3199586"/>
                </a:cubicBezTo>
                <a:cubicBezTo>
                  <a:pt x="566952" y="3171755"/>
                  <a:pt x="262042" y="3173488"/>
                  <a:pt x="0" y="3199586"/>
                </a:cubicBezTo>
                <a:cubicBezTo>
                  <a:pt x="-10834" y="2953691"/>
                  <a:pt x="-19769" y="2723002"/>
                  <a:pt x="0" y="2591665"/>
                </a:cubicBezTo>
                <a:cubicBezTo>
                  <a:pt x="19769" y="2460328"/>
                  <a:pt x="-9397" y="2241984"/>
                  <a:pt x="0" y="2015739"/>
                </a:cubicBezTo>
                <a:cubicBezTo>
                  <a:pt x="9397" y="1789494"/>
                  <a:pt x="-25594" y="1677697"/>
                  <a:pt x="0" y="1375822"/>
                </a:cubicBezTo>
                <a:cubicBezTo>
                  <a:pt x="25594" y="1073947"/>
                  <a:pt x="-25375" y="1049094"/>
                  <a:pt x="0" y="831892"/>
                </a:cubicBezTo>
                <a:cubicBezTo>
                  <a:pt x="25375" y="614690"/>
                  <a:pt x="-27730" y="258399"/>
                  <a:pt x="0" y="0"/>
                </a:cubicBezTo>
                <a:close/>
              </a:path>
              <a:path w="4170705" h="3199586" stroke="0" extrusionOk="0">
                <a:moveTo>
                  <a:pt x="0" y="0"/>
                </a:moveTo>
                <a:cubicBezTo>
                  <a:pt x="131897" y="5655"/>
                  <a:pt x="299244" y="-10723"/>
                  <a:pt x="569996" y="0"/>
                </a:cubicBezTo>
                <a:cubicBezTo>
                  <a:pt x="840748" y="10723"/>
                  <a:pt x="960293" y="1618"/>
                  <a:pt x="1181700" y="0"/>
                </a:cubicBezTo>
                <a:cubicBezTo>
                  <a:pt x="1403107" y="-1618"/>
                  <a:pt x="1636449" y="21801"/>
                  <a:pt x="1793403" y="0"/>
                </a:cubicBezTo>
                <a:cubicBezTo>
                  <a:pt x="1950357" y="-21801"/>
                  <a:pt x="2244610" y="-24045"/>
                  <a:pt x="2571935" y="0"/>
                </a:cubicBezTo>
                <a:cubicBezTo>
                  <a:pt x="2899260" y="24045"/>
                  <a:pt x="2986484" y="368"/>
                  <a:pt x="3267052" y="0"/>
                </a:cubicBezTo>
                <a:cubicBezTo>
                  <a:pt x="3547620" y="-368"/>
                  <a:pt x="3886274" y="40242"/>
                  <a:pt x="4170705" y="0"/>
                </a:cubicBezTo>
                <a:cubicBezTo>
                  <a:pt x="4204139" y="178051"/>
                  <a:pt x="4145743" y="361860"/>
                  <a:pt x="4170705" y="671913"/>
                </a:cubicBezTo>
                <a:cubicBezTo>
                  <a:pt x="4195667" y="981966"/>
                  <a:pt x="4200586" y="1065824"/>
                  <a:pt x="4170705" y="1279834"/>
                </a:cubicBezTo>
                <a:cubicBezTo>
                  <a:pt x="4140824" y="1493844"/>
                  <a:pt x="4186210" y="1698432"/>
                  <a:pt x="4170705" y="1887756"/>
                </a:cubicBezTo>
                <a:cubicBezTo>
                  <a:pt x="4155200" y="2077080"/>
                  <a:pt x="4171584" y="2239703"/>
                  <a:pt x="4170705" y="2431685"/>
                </a:cubicBezTo>
                <a:cubicBezTo>
                  <a:pt x="4169826" y="2623667"/>
                  <a:pt x="4139976" y="3003751"/>
                  <a:pt x="4170705" y="3199586"/>
                </a:cubicBezTo>
                <a:cubicBezTo>
                  <a:pt x="3805455" y="3168896"/>
                  <a:pt x="3777110" y="3177062"/>
                  <a:pt x="3433880" y="3199586"/>
                </a:cubicBezTo>
                <a:cubicBezTo>
                  <a:pt x="3090650" y="3222110"/>
                  <a:pt x="2928271" y="3206241"/>
                  <a:pt x="2697056" y="3199586"/>
                </a:cubicBezTo>
                <a:cubicBezTo>
                  <a:pt x="2465841" y="3192931"/>
                  <a:pt x="2294837" y="3221625"/>
                  <a:pt x="1960231" y="3199586"/>
                </a:cubicBezTo>
                <a:cubicBezTo>
                  <a:pt x="1625626" y="3177547"/>
                  <a:pt x="1513813" y="3192651"/>
                  <a:pt x="1265114" y="3199586"/>
                </a:cubicBezTo>
                <a:cubicBezTo>
                  <a:pt x="1016415" y="3206521"/>
                  <a:pt x="511040" y="3211791"/>
                  <a:pt x="0" y="3199586"/>
                </a:cubicBezTo>
                <a:cubicBezTo>
                  <a:pt x="20213" y="3034449"/>
                  <a:pt x="1945" y="2875906"/>
                  <a:pt x="0" y="2559669"/>
                </a:cubicBezTo>
                <a:cubicBezTo>
                  <a:pt x="-1945" y="2243432"/>
                  <a:pt x="-15755" y="2074498"/>
                  <a:pt x="0" y="1887756"/>
                </a:cubicBezTo>
                <a:cubicBezTo>
                  <a:pt x="15755" y="1701014"/>
                  <a:pt x="7368" y="1525662"/>
                  <a:pt x="0" y="1279834"/>
                </a:cubicBezTo>
                <a:cubicBezTo>
                  <a:pt x="-7368" y="1034006"/>
                  <a:pt x="471" y="989400"/>
                  <a:pt x="0" y="735905"/>
                </a:cubicBezTo>
                <a:cubicBezTo>
                  <a:pt x="-471" y="482410"/>
                  <a:pt x="-25824" y="288262"/>
                  <a:pt x="0" y="0"/>
                </a:cubicBezTo>
                <a:close/>
              </a:path>
            </a:pathLst>
          </a:custGeom>
          <a:ln>
            <a:solidFill>
              <a:srgbClr val="05FFB9"/>
            </a:solidFill>
            <a:extLst>
              <a:ext uri="{C807C97D-BFC1-408E-A445-0C87EB9F89A2}">
                <ask:lineSketchStyleProps xmlns:ask="http://schemas.microsoft.com/office/drawing/2018/sketchyshapes" sd="521394043">
                  <a:prstGeom prst="rect">
                    <a:avLst/>
                  </a:prstGeom>
                  <ask:type>
                    <ask:lineSketchFreehand/>
                  </ask:type>
                </ask:lineSketchStyleProps>
              </a:ext>
            </a:extLst>
          </a:ln>
          <a:effectLst/>
        </p:spPr>
      </p:pic>
      <p:sp>
        <p:nvSpPr>
          <p:cNvPr id="5" name="TextBox 4">
            <a:extLst>
              <a:ext uri="{FF2B5EF4-FFF2-40B4-BE49-F238E27FC236}">
                <a16:creationId xmlns:a16="http://schemas.microsoft.com/office/drawing/2014/main" id="{3B8A01D3-7575-B304-69AD-3EADD2A386DF}"/>
              </a:ext>
            </a:extLst>
          </p:cNvPr>
          <p:cNvSpPr txBox="1"/>
          <p:nvPr/>
        </p:nvSpPr>
        <p:spPr>
          <a:xfrm>
            <a:off x="954540" y="4718304"/>
            <a:ext cx="10436772" cy="1938992"/>
          </a:xfrm>
          <a:prstGeom prst="rect">
            <a:avLst/>
          </a:prstGeom>
          <a:noFill/>
        </p:spPr>
        <p:txBody>
          <a:bodyPr wrap="square">
            <a:spAutoFit/>
          </a:bodyPr>
          <a:lstStyle/>
          <a:p>
            <a:r>
              <a:rPr lang="en-CA" sz="1200" dirty="0">
                <a:solidFill>
                  <a:schemeClr val="bg1">
                    <a:lumMod val="75000"/>
                  </a:schemeClr>
                </a:solidFill>
              </a:rPr>
              <a:t>TIME_OF_DAY = </a:t>
            </a:r>
          </a:p>
          <a:p>
            <a:r>
              <a:rPr lang="en-CA" sz="1200" dirty="0">
                <a:solidFill>
                  <a:schemeClr val="bg1">
                    <a:lumMod val="75000"/>
                  </a:schemeClr>
                </a:solidFill>
              </a:rPr>
              <a:t>SWITCH(</a:t>
            </a:r>
          </a:p>
          <a:p>
            <a:r>
              <a:rPr lang="en-CA" sz="1200" dirty="0">
                <a:solidFill>
                  <a:schemeClr val="bg1">
                    <a:lumMod val="75000"/>
                  </a:schemeClr>
                </a:solidFill>
              </a:rPr>
              <a:t>    TRUE(),</a:t>
            </a:r>
          </a:p>
          <a:p>
            <a:r>
              <a:rPr lang="en-CA" sz="1200" dirty="0">
                <a:solidFill>
                  <a:schemeClr val="bg1">
                    <a:lumMod val="75000"/>
                  </a:schemeClr>
                </a:solidFill>
              </a:rPr>
              <a:t>    HOUR('</a:t>
            </a:r>
            <a:r>
              <a:rPr lang="en-CA" sz="1200" dirty="0" err="1">
                <a:solidFill>
                  <a:schemeClr val="bg1">
                    <a:lumMod val="75000"/>
                  </a:schemeClr>
                </a:solidFill>
              </a:rPr>
              <a:t>Traffic_Crashes</a:t>
            </a:r>
            <a:r>
              <a:rPr lang="en-CA" sz="1200" dirty="0">
                <a:solidFill>
                  <a:schemeClr val="bg1">
                    <a:lumMod val="75000"/>
                  </a:schemeClr>
                </a:solidFill>
              </a:rPr>
              <a:t>_-_Crashes'[CRASH_DATE]) &gt;= 5 &amp;&amp; HOUR('</a:t>
            </a:r>
            <a:r>
              <a:rPr lang="en-CA" sz="1200" dirty="0" err="1">
                <a:solidFill>
                  <a:schemeClr val="bg1">
                    <a:lumMod val="75000"/>
                  </a:schemeClr>
                </a:solidFill>
              </a:rPr>
              <a:t>Traffic_Crashes</a:t>
            </a:r>
            <a:r>
              <a:rPr lang="en-CA" sz="1200" dirty="0">
                <a:solidFill>
                  <a:schemeClr val="bg1">
                    <a:lumMod val="75000"/>
                  </a:schemeClr>
                </a:solidFill>
              </a:rPr>
              <a:t>_-_Crashes'[CRASH_DATE]) &lt; 12, "Morning",</a:t>
            </a:r>
          </a:p>
          <a:p>
            <a:r>
              <a:rPr lang="en-CA" sz="1200" dirty="0">
                <a:solidFill>
                  <a:schemeClr val="bg1">
                    <a:lumMod val="75000"/>
                  </a:schemeClr>
                </a:solidFill>
              </a:rPr>
              <a:t>    HOUR('</a:t>
            </a:r>
            <a:r>
              <a:rPr lang="en-CA" sz="1200" dirty="0" err="1">
                <a:solidFill>
                  <a:schemeClr val="bg1">
                    <a:lumMod val="75000"/>
                  </a:schemeClr>
                </a:solidFill>
              </a:rPr>
              <a:t>Traffic_Crashes</a:t>
            </a:r>
            <a:r>
              <a:rPr lang="en-CA" sz="1200" dirty="0">
                <a:solidFill>
                  <a:schemeClr val="bg1">
                    <a:lumMod val="75000"/>
                  </a:schemeClr>
                </a:solidFill>
              </a:rPr>
              <a:t>_-_Crashes'[CRASH_DATE]) &gt;= 12 &amp;&amp; HOUR('</a:t>
            </a:r>
            <a:r>
              <a:rPr lang="en-CA" sz="1200" dirty="0" err="1">
                <a:solidFill>
                  <a:schemeClr val="bg1">
                    <a:lumMod val="75000"/>
                  </a:schemeClr>
                </a:solidFill>
              </a:rPr>
              <a:t>Traffic_Crashes</a:t>
            </a:r>
            <a:r>
              <a:rPr lang="en-CA" sz="1200" dirty="0">
                <a:solidFill>
                  <a:schemeClr val="bg1">
                    <a:lumMod val="75000"/>
                  </a:schemeClr>
                </a:solidFill>
              </a:rPr>
              <a:t>_-_Crashes'[CRASH_DATE]) &lt; 17, "Afternoon",</a:t>
            </a:r>
          </a:p>
          <a:p>
            <a:r>
              <a:rPr lang="en-CA" sz="1200" dirty="0">
                <a:solidFill>
                  <a:schemeClr val="bg1">
                    <a:lumMod val="75000"/>
                  </a:schemeClr>
                </a:solidFill>
              </a:rPr>
              <a:t>    HOUR('</a:t>
            </a:r>
            <a:r>
              <a:rPr lang="en-CA" sz="1200" dirty="0" err="1">
                <a:solidFill>
                  <a:schemeClr val="bg1">
                    <a:lumMod val="75000"/>
                  </a:schemeClr>
                </a:solidFill>
              </a:rPr>
              <a:t>Traffic_Crashes</a:t>
            </a:r>
            <a:r>
              <a:rPr lang="en-CA" sz="1200" dirty="0">
                <a:solidFill>
                  <a:schemeClr val="bg1">
                    <a:lumMod val="75000"/>
                  </a:schemeClr>
                </a:solidFill>
              </a:rPr>
              <a:t>_-_Crashes'[CRASH_DATE]) &gt;= 17 &amp;&amp; HOUR('</a:t>
            </a:r>
            <a:r>
              <a:rPr lang="en-CA" sz="1200" dirty="0" err="1">
                <a:solidFill>
                  <a:schemeClr val="bg1">
                    <a:lumMod val="75000"/>
                  </a:schemeClr>
                </a:solidFill>
              </a:rPr>
              <a:t>Traffic_Crashes</a:t>
            </a:r>
            <a:r>
              <a:rPr lang="en-CA" sz="1200" dirty="0">
                <a:solidFill>
                  <a:schemeClr val="bg1">
                    <a:lumMod val="75000"/>
                  </a:schemeClr>
                </a:solidFill>
              </a:rPr>
              <a:t>_-_Crashes'[CRASH_DATE]) &lt; 20, "Evening",</a:t>
            </a:r>
          </a:p>
          <a:p>
            <a:r>
              <a:rPr lang="en-CA" sz="1200" dirty="0">
                <a:solidFill>
                  <a:schemeClr val="bg1">
                    <a:lumMod val="75000"/>
                  </a:schemeClr>
                </a:solidFill>
              </a:rPr>
              <a:t>    HOUR('</a:t>
            </a:r>
            <a:r>
              <a:rPr lang="en-CA" sz="1200" dirty="0" err="1">
                <a:solidFill>
                  <a:schemeClr val="bg1">
                    <a:lumMod val="75000"/>
                  </a:schemeClr>
                </a:solidFill>
              </a:rPr>
              <a:t>Traffic_Crashes</a:t>
            </a:r>
            <a:r>
              <a:rPr lang="en-CA" sz="1200" dirty="0">
                <a:solidFill>
                  <a:schemeClr val="bg1">
                    <a:lumMod val="75000"/>
                  </a:schemeClr>
                </a:solidFill>
              </a:rPr>
              <a:t>_-_Crashes'[CRASH_DATE]) &gt;= 20 &amp;&amp; HOUR('</a:t>
            </a:r>
            <a:r>
              <a:rPr lang="en-CA" sz="1200" dirty="0" err="1">
                <a:solidFill>
                  <a:schemeClr val="bg1">
                    <a:lumMod val="75000"/>
                  </a:schemeClr>
                </a:solidFill>
              </a:rPr>
              <a:t>Traffic_Crashes</a:t>
            </a:r>
            <a:r>
              <a:rPr lang="en-CA" sz="1200" dirty="0">
                <a:solidFill>
                  <a:schemeClr val="bg1">
                    <a:lumMod val="75000"/>
                  </a:schemeClr>
                </a:solidFill>
              </a:rPr>
              <a:t>_-_Crashes'[CRASH_DATE]) &lt; 24, "Night",</a:t>
            </a:r>
          </a:p>
          <a:p>
            <a:r>
              <a:rPr lang="en-CA" sz="1200" dirty="0">
                <a:solidFill>
                  <a:schemeClr val="bg1">
                    <a:lumMod val="75000"/>
                  </a:schemeClr>
                </a:solidFill>
              </a:rPr>
              <a:t>    HOUR('</a:t>
            </a:r>
            <a:r>
              <a:rPr lang="en-CA" sz="1200" dirty="0" err="1">
                <a:solidFill>
                  <a:schemeClr val="bg1">
                    <a:lumMod val="75000"/>
                  </a:schemeClr>
                </a:solidFill>
              </a:rPr>
              <a:t>Traffic_Crashes</a:t>
            </a:r>
            <a:r>
              <a:rPr lang="en-CA" sz="1200" dirty="0">
                <a:solidFill>
                  <a:schemeClr val="bg1">
                    <a:lumMod val="75000"/>
                  </a:schemeClr>
                </a:solidFill>
              </a:rPr>
              <a:t>_-_Crashes'[CRASH_DATE]) &gt;= 0 &amp;&amp; HOUR('</a:t>
            </a:r>
            <a:r>
              <a:rPr lang="en-CA" sz="1200" dirty="0" err="1">
                <a:solidFill>
                  <a:schemeClr val="bg1">
                    <a:lumMod val="75000"/>
                  </a:schemeClr>
                </a:solidFill>
              </a:rPr>
              <a:t>Traffic_Crashes</a:t>
            </a:r>
            <a:r>
              <a:rPr lang="en-CA" sz="1200" dirty="0">
                <a:solidFill>
                  <a:schemeClr val="bg1">
                    <a:lumMod val="75000"/>
                  </a:schemeClr>
                </a:solidFill>
              </a:rPr>
              <a:t>_-_Crashes'[CRASH_DATE]) &lt; 5, "Midnight",</a:t>
            </a:r>
          </a:p>
          <a:p>
            <a:r>
              <a:rPr lang="en-CA" sz="1200" dirty="0">
                <a:solidFill>
                  <a:schemeClr val="bg1">
                    <a:lumMod val="75000"/>
                  </a:schemeClr>
                </a:solidFill>
              </a:rPr>
              <a:t>    "Unknown"</a:t>
            </a:r>
          </a:p>
          <a:p>
            <a:r>
              <a:rPr lang="en-CA" sz="1200" dirty="0">
                <a:solidFill>
                  <a:schemeClr val="bg1">
                    <a:lumMod val="75000"/>
                  </a:schemeClr>
                </a:solidFill>
              </a:rPr>
              <a:t>)</a:t>
            </a:r>
          </a:p>
        </p:txBody>
      </p:sp>
    </p:spTree>
    <p:extLst>
      <p:ext uri="{BB962C8B-B14F-4D97-AF65-F5344CB8AC3E}">
        <p14:creationId xmlns:p14="http://schemas.microsoft.com/office/powerpoint/2010/main" val="122850729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C4AA472-3CD1-127D-F019-25CF2F90B826}"/>
              </a:ext>
            </a:extLst>
          </p:cNvPr>
          <p:cNvSpPr txBox="1"/>
          <p:nvPr/>
        </p:nvSpPr>
        <p:spPr>
          <a:xfrm>
            <a:off x="640079" y="4379989"/>
            <a:ext cx="10911839" cy="2308324"/>
          </a:xfrm>
          <a:prstGeom prst="rect">
            <a:avLst/>
          </a:prstGeom>
          <a:noFill/>
        </p:spPr>
        <p:txBody>
          <a:bodyPr wrap="square">
            <a:spAutoFit/>
          </a:bodyPr>
          <a:lstStyle/>
          <a:p>
            <a:pPr algn="ctr"/>
            <a:r>
              <a:rPr lang="en-US" dirty="0">
                <a:solidFill>
                  <a:schemeClr val="bg1">
                    <a:lumMod val="75000"/>
                  </a:schemeClr>
                </a:solidFill>
                <a:latin typeface="Söhne"/>
                <a:cs typeface="Segoe UI" panose="020B0502040204020203" pitchFamily="34" charset="0"/>
              </a:rPr>
              <a:t>The data indicates that the vast majority, or 86%, of reported traffic crashes show no indication of injuries. Fatal injuries are exceedingly rare, accounting for only 0.09% of all crashes. However, there is a notable portion, 1.6%, of individuals who reported injuries, yet there is no evident sign of those injuries.</a:t>
            </a:r>
          </a:p>
          <a:p>
            <a:pPr algn="ctr"/>
            <a:endParaRPr lang="en-US" dirty="0">
              <a:solidFill>
                <a:schemeClr val="bg1">
                  <a:lumMod val="75000"/>
                </a:schemeClr>
              </a:solidFill>
              <a:latin typeface="Söhne"/>
              <a:cs typeface="Segoe UI" panose="020B0502040204020203" pitchFamily="34" charset="0"/>
            </a:endParaRPr>
          </a:p>
          <a:p>
            <a:pPr algn="ctr"/>
            <a:r>
              <a:rPr lang="en-US" dirty="0">
                <a:solidFill>
                  <a:schemeClr val="bg1">
                    <a:lumMod val="75000"/>
                  </a:schemeClr>
                </a:solidFill>
                <a:latin typeface="Söhne"/>
                <a:cs typeface="Segoe UI" panose="020B0502040204020203" pitchFamily="34" charset="0"/>
              </a:rPr>
              <a:t>In the context of injuries, a non-incapacitating injury refers to harm sustained by an individual that does not significantly impair their ability to carry out normal daily activities. On the other hand, an incapacitating injury is more severe, rendering the individual unable to perform regular tasks, including work or other routine functions, for a certain duration.</a:t>
            </a:r>
          </a:p>
        </p:txBody>
      </p:sp>
      <p:sp>
        <p:nvSpPr>
          <p:cNvPr id="2" name="TextBox 1">
            <a:extLst>
              <a:ext uri="{FF2B5EF4-FFF2-40B4-BE49-F238E27FC236}">
                <a16:creationId xmlns:a16="http://schemas.microsoft.com/office/drawing/2014/main" id="{2EE54654-8CFA-C791-68F8-86D454580E2A}"/>
              </a:ext>
            </a:extLst>
          </p:cNvPr>
          <p:cNvSpPr txBox="1"/>
          <p:nvPr/>
        </p:nvSpPr>
        <p:spPr>
          <a:xfrm>
            <a:off x="355600" y="325120"/>
            <a:ext cx="11338560" cy="584775"/>
          </a:xfrm>
          <a:prstGeom prst="rect">
            <a:avLst/>
          </a:prstGeom>
          <a:noFill/>
        </p:spPr>
        <p:txBody>
          <a:bodyPr wrap="square" rtlCol="0">
            <a:spAutoFit/>
          </a:bodyPr>
          <a:lstStyle/>
          <a:p>
            <a:pPr algn="ctr"/>
            <a:r>
              <a:rPr lang="en-CA" sz="3200" dirty="0">
                <a:solidFill>
                  <a:schemeClr val="bg1">
                    <a:lumMod val="65000"/>
                  </a:schemeClr>
                </a:solidFill>
                <a:latin typeface="Cascadia Code Light" panose="020B0609020000020004" pitchFamily="49" charset="0"/>
                <a:cs typeface="Cascadia Code Light" panose="020B0609020000020004" pitchFamily="49" charset="0"/>
              </a:rPr>
              <a:t>Severe Injuries happened in Traffic Crashes</a:t>
            </a:r>
          </a:p>
        </p:txBody>
      </p:sp>
      <p:pic>
        <p:nvPicPr>
          <p:cNvPr id="4" name="Picture 3">
            <a:extLst>
              <a:ext uri="{FF2B5EF4-FFF2-40B4-BE49-F238E27FC236}">
                <a16:creationId xmlns:a16="http://schemas.microsoft.com/office/drawing/2014/main" id="{F50B20CD-A7AB-764C-1B38-15E9B200E12E}"/>
              </a:ext>
            </a:extLst>
          </p:cNvPr>
          <p:cNvPicPr>
            <a:picLocks noChangeAspect="1"/>
          </p:cNvPicPr>
          <p:nvPr/>
        </p:nvPicPr>
        <p:blipFill rotWithShape="1">
          <a:blip r:embed="rId3"/>
          <a:srcRect l="5455" t="4695" r="7083" b="7074"/>
          <a:stretch/>
        </p:blipFill>
        <p:spPr>
          <a:xfrm>
            <a:off x="4165232" y="1108415"/>
            <a:ext cx="3861535" cy="3073054"/>
          </a:xfrm>
          <a:custGeom>
            <a:avLst/>
            <a:gdLst>
              <a:gd name="connsiteX0" fmla="*/ 0 w 3861535"/>
              <a:gd name="connsiteY0" fmla="*/ 0 h 3073054"/>
              <a:gd name="connsiteX1" fmla="*/ 566358 w 3861535"/>
              <a:gd name="connsiteY1" fmla="*/ 0 h 3073054"/>
              <a:gd name="connsiteX2" fmla="*/ 1287178 w 3861535"/>
              <a:gd name="connsiteY2" fmla="*/ 0 h 3073054"/>
              <a:gd name="connsiteX3" fmla="*/ 1969383 w 3861535"/>
              <a:gd name="connsiteY3" fmla="*/ 0 h 3073054"/>
              <a:gd name="connsiteX4" fmla="*/ 2535741 w 3861535"/>
              <a:gd name="connsiteY4" fmla="*/ 0 h 3073054"/>
              <a:gd name="connsiteX5" fmla="*/ 3063484 w 3861535"/>
              <a:gd name="connsiteY5" fmla="*/ 0 h 3073054"/>
              <a:gd name="connsiteX6" fmla="*/ 3861535 w 3861535"/>
              <a:gd name="connsiteY6" fmla="*/ 0 h 3073054"/>
              <a:gd name="connsiteX7" fmla="*/ 3861535 w 3861535"/>
              <a:gd name="connsiteY7" fmla="*/ 583880 h 3073054"/>
              <a:gd name="connsiteX8" fmla="*/ 3861535 w 3861535"/>
              <a:gd name="connsiteY8" fmla="*/ 1106299 h 3073054"/>
              <a:gd name="connsiteX9" fmla="*/ 3861535 w 3861535"/>
              <a:gd name="connsiteY9" fmla="*/ 1628719 h 3073054"/>
              <a:gd name="connsiteX10" fmla="*/ 3861535 w 3861535"/>
              <a:gd name="connsiteY10" fmla="*/ 2151138 h 3073054"/>
              <a:gd name="connsiteX11" fmla="*/ 3861535 w 3861535"/>
              <a:gd name="connsiteY11" fmla="*/ 3073054 h 3073054"/>
              <a:gd name="connsiteX12" fmla="*/ 3140715 w 3861535"/>
              <a:gd name="connsiteY12" fmla="*/ 3073054 h 3073054"/>
              <a:gd name="connsiteX13" fmla="*/ 2574357 w 3861535"/>
              <a:gd name="connsiteY13" fmla="*/ 3073054 h 3073054"/>
              <a:gd name="connsiteX14" fmla="*/ 1930768 w 3861535"/>
              <a:gd name="connsiteY14" fmla="*/ 3073054 h 3073054"/>
              <a:gd name="connsiteX15" fmla="*/ 1403024 w 3861535"/>
              <a:gd name="connsiteY15" fmla="*/ 3073054 h 3073054"/>
              <a:gd name="connsiteX16" fmla="*/ 836666 w 3861535"/>
              <a:gd name="connsiteY16" fmla="*/ 3073054 h 3073054"/>
              <a:gd name="connsiteX17" fmla="*/ 0 w 3861535"/>
              <a:gd name="connsiteY17" fmla="*/ 3073054 h 3073054"/>
              <a:gd name="connsiteX18" fmla="*/ 0 w 3861535"/>
              <a:gd name="connsiteY18" fmla="*/ 2458443 h 3073054"/>
              <a:gd name="connsiteX19" fmla="*/ 0 w 3861535"/>
              <a:gd name="connsiteY19" fmla="*/ 1874563 h 3073054"/>
              <a:gd name="connsiteX20" fmla="*/ 0 w 3861535"/>
              <a:gd name="connsiteY20" fmla="*/ 1352144 h 3073054"/>
              <a:gd name="connsiteX21" fmla="*/ 0 w 3861535"/>
              <a:gd name="connsiteY21" fmla="*/ 706802 h 3073054"/>
              <a:gd name="connsiteX22" fmla="*/ 0 w 3861535"/>
              <a:gd name="connsiteY22" fmla="*/ 0 h 307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861535" h="3073054" fill="none" extrusionOk="0">
                <a:moveTo>
                  <a:pt x="0" y="0"/>
                </a:moveTo>
                <a:cubicBezTo>
                  <a:pt x="243996" y="26039"/>
                  <a:pt x="412629" y="-17364"/>
                  <a:pt x="566358" y="0"/>
                </a:cubicBezTo>
                <a:cubicBezTo>
                  <a:pt x="720087" y="17364"/>
                  <a:pt x="1099949" y="31973"/>
                  <a:pt x="1287178" y="0"/>
                </a:cubicBezTo>
                <a:cubicBezTo>
                  <a:pt x="1474407" y="-31973"/>
                  <a:pt x="1660850" y="-22412"/>
                  <a:pt x="1969383" y="0"/>
                </a:cubicBezTo>
                <a:cubicBezTo>
                  <a:pt x="2277917" y="22412"/>
                  <a:pt x="2332740" y="244"/>
                  <a:pt x="2535741" y="0"/>
                </a:cubicBezTo>
                <a:cubicBezTo>
                  <a:pt x="2738742" y="-244"/>
                  <a:pt x="2897693" y="-1109"/>
                  <a:pt x="3063484" y="0"/>
                </a:cubicBezTo>
                <a:cubicBezTo>
                  <a:pt x="3229275" y="1109"/>
                  <a:pt x="3674661" y="14063"/>
                  <a:pt x="3861535" y="0"/>
                </a:cubicBezTo>
                <a:cubicBezTo>
                  <a:pt x="3853754" y="206840"/>
                  <a:pt x="3867172" y="305108"/>
                  <a:pt x="3861535" y="583880"/>
                </a:cubicBezTo>
                <a:cubicBezTo>
                  <a:pt x="3855898" y="862652"/>
                  <a:pt x="3873137" y="999128"/>
                  <a:pt x="3861535" y="1106299"/>
                </a:cubicBezTo>
                <a:cubicBezTo>
                  <a:pt x="3849933" y="1213470"/>
                  <a:pt x="3843343" y="1474394"/>
                  <a:pt x="3861535" y="1628719"/>
                </a:cubicBezTo>
                <a:cubicBezTo>
                  <a:pt x="3879727" y="1783044"/>
                  <a:pt x="3843630" y="1924902"/>
                  <a:pt x="3861535" y="2151138"/>
                </a:cubicBezTo>
                <a:cubicBezTo>
                  <a:pt x="3879440" y="2377374"/>
                  <a:pt x="3889109" y="2883073"/>
                  <a:pt x="3861535" y="3073054"/>
                </a:cubicBezTo>
                <a:cubicBezTo>
                  <a:pt x="3636846" y="3073223"/>
                  <a:pt x="3499737" y="3105763"/>
                  <a:pt x="3140715" y="3073054"/>
                </a:cubicBezTo>
                <a:cubicBezTo>
                  <a:pt x="2781693" y="3040345"/>
                  <a:pt x="2815231" y="3061756"/>
                  <a:pt x="2574357" y="3073054"/>
                </a:cubicBezTo>
                <a:cubicBezTo>
                  <a:pt x="2333483" y="3084352"/>
                  <a:pt x="2063995" y="3057351"/>
                  <a:pt x="1930768" y="3073054"/>
                </a:cubicBezTo>
                <a:cubicBezTo>
                  <a:pt x="1797541" y="3088757"/>
                  <a:pt x="1601552" y="3064340"/>
                  <a:pt x="1403024" y="3073054"/>
                </a:cubicBezTo>
                <a:cubicBezTo>
                  <a:pt x="1204496" y="3081768"/>
                  <a:pt x="1091361" y="3083908"/>
                  <a:pt x="836666" y="3073054"/>
                </a:cubicBezTo>
                <a:cubicBezTo>
                  <a:pt x="581971" y="3062200"/>
                  <a:pt x="177323" y="3098972"/>
                  <a:pt x="0" y="3073054"/>
                </a:cubicBezTo>
                <a:cubicBezTo>
                  <a:pt x="-4131" y="2871306"/>
                  <a:pt x="12156" y="2589128"/>
                  <a:pt x="0" y="2458443"/>
                </a:cubicBezTo>
                <a:cubicBezTo>
                  <a:pt x="-12156" y="2327758"/>
                  <a:pt x="-18637" y="2041553"/>
                  <a:pt x="0" y="1874563"/>
                </a:cubicBezTo>
                <a:cubicBezTo>
                  <a:pt x="18637" y="1707573"/>
                  <a:pt x="25855" y="1517164"/>
                  <a:pt x="0" y="1352144"/>
                </a:cubicBezTo>
                <a:cubicBezTo>
                  <a:pt x="-25855" y="1187124"/>
                  <a:pt x="13485" y="925893"/>
                  <a:pt x="0" y="706802"/>
                </a:cubicBezTo>
                <a:cubicBezTo>
                  <a:pt x="-13485" y="487711"/>
                  <a:pt x="-8326" y="299968"/>
                  <a:pt x="0" y="0"/>
                </a:cubicBezTo>
                <a:close/>
              </a:path>
              <a:path w="3861535" h="3073054" stroke="0" extrusionOk="0">
                <a:moveTo>
                  <a:pt x="0" y="0"/>
                </a:moveTo>
                <a:cubicBezTo>
                  <a:pt x="177721" y="24405"/>
                  <a:pt x="496736" y="-11715"/>
                  <a:pt x="643589" y="0"/>
                </a:cubicBezTo>
                <a:cubicBezTo>
                  <a:pt x="790442" y="11715"/>
                  <a:pt x="1102773" y="-17017"/>
                  <a:pt x="1248563" y="0"/>
                </a:cubicBezTo>
                <a:cubicBezTo>
                  <a:pt x="1394353" y="17017"/>
                  <a:pt x="1729889" y="-33910"/>
                  <a:pt x="1969383" y="0"/>
                </a:cubicBezTo>
                <a:cubicBezTo>
                  <a:pt x="2208877" y="33910"/>
                  <a:pt x="2311633" y="21790"/>
                  <a:pt x="2574357" y="0"/>
                </a:cubicBezTo>
                <a:cubicBezTo>
                  <a:pt x="2837081" y="-21790"/>
                  <a:pt x="3015822" y="-859"/>
                  <a:pt x="3140715" y="0"/>
                </a:cubicBezTo>
                <a:cubicBezTo>
                  <a:pt x="3265608" y="859"/>
                  <a:pt x="3610993" y="-5721"/>
                  <a:pt x="3861535" y="0"/>
                </a:cubicBezTo>
                <a:cubicBezTo>
                  <a:pt x="3863652" y="216614"/>
                  <a:pt x="3832790" y="385846"/>
                  <a:pt x="3861535" y="614611"/>
                </a:cubicBezTo>
                <a:cubicBezTo>
                  <a:pt x="3890280" y="843376"/>
                  <a:pt x="3881892" y="973000"/>
                  <a:pt x="3861535" y="1290683"/>
                </a:cubicBezTo>
                <a:cubicBezTo>
                  <a:pt x="3841178" y="1608366"/>
                  <a:pt x="3872455" y="1721427"/>
                  <a:pt x="3861535" y="1843832"/>
                </a:cubicBezTo>
                <a:cubicBezTo>
                  <a:pt x="3850615" y="1966237"/>
                  <a:pt x="3867892" y="2239918"/>
                  <a:pt x="3861535" y="2519904"/>
                </a:cubicBezTo>
                <a:cubicBezTo>
                  <a:pt x="3855178" y="2799890"/>
                  <a:pt x="3841833" y="2952920"/>
                  <a:pt x="3861535" y="3073054"/>
                </a:cubicBezTo>
                <a:cubicBezTo>
                  <a:pt x="3667010" y="3093062"/>
                  <a:pt x="3466051" y="3100232"/>
                  <a:pt x="3256561" y="3073054"/>
                </a:cubicBezTo>
                <a:cubicBezTo>
                  <a:pt x="3047071" y="3045876"/>
                  <a:pt x="2898923" y="3079090"/>
                  <a:pt x="2574357" y="3073054"/>
                </a:cubicBezTo>
                <a:cubicBezTo>
                  <a:pt x="2249791" y="3067018"/>
                  <a:pt x="2242355" y="3080538"/>
                  <a:pt x="1930768" y="3073054"/>
                </a:cubicBezTo>
                <a:cubicBezTo>
                  <a:pt x="1619181" y="3065570"/>
                  <a:pt x="1586900" y="3047324"/>
                  <a:pt x="1325794" y="3073054"/>
                </a:cubicBezTo>
                <a:cubicBezTo>
                  <a:pt x="1064688" y="3098784"/>
                  <a:pt x="947580" y="3085316"/>
                  <a:pt x="798051" y="3073054"/>
                </a:cubicBezTo>
                <a:cubicBezTo>
                  <a:pt x="648522" y="3060792"/>
                  <a:pt x="213981" y="3107461"/>
                  <a:pt x="0" y="3073054"/>
                </a:cubicBezTo>
                <a:cubicBezTo>
                  <a:pt x="-10744" y="2862910"/>
                  <a:pt x="26698" y="2734765"/>
                  <a:pt x="0" y="2519904"/>
                </a:cubicBezTo>
                <a:cubicBezTo>
                  <a:pt x="-26698" y="2305043"/>
                  <a:pt x="-20176" y="1985261"/>
                  <a:pt x="0" y="1843832"/>
                </a:cubicBezTo>
                <a:cubicBezTo>
                  <a:pt x="20176" y="1702403"/>
                  <a:pt x="10998" y="1544720"/>
                  <a:pt x="0" y="1321413"/>
                </a:cubicBezTo>
                <a:cubicBezTo>
                  <a:pt x="-10998" y="1098106"/>
                  <a:pt x="-9089" y="832259"/>
                  <a:pt x="0" y="645341"/>
                </a:cubicBezTo>
                <a:cubicBezTo>
                  <a:pt x="9089" y="458423"/>
                  <a:pt x="8657" y="306230"/>
                  <a:pt x="0" y="0"/>
                </a:cubicBezTo>
                <a:close/>
              </a:path>
            </a:pathLst>
          </a:custGeom>
          <a:ln>
            <a:solidFill>
              <a:srgbClr val="05FFB9"/>
            </a:solidFill>
            <a:extLst>
              <a:ext uri="{C807C97D-BFC1-408E-A445-0C87EB9F89A2}">
                <ask:lineSketchStyleProps xmlns:ask="http://schemas.microsoft.com/office/drawing/2018/sketchyshapes" sd="973465310">
                  <a:prstGeom prst="rect">
                    <a:avLst/>
                  </a:prstGeom>
                  <ask:type>
                    <ask:lineSketchFreehand/>
                  </ask:type>
                </ask:lineSketchStyleProps>
              </a:ext>
            </a:extLst>
          </a:ln>
        </p:spPr>
      </p:pic>
    </p:spTree>
    <p:extLst>
      <p:ext uri="{BB962C8B-B14F-4D97-AF65-F5344CB8AC3E}">
        <p14:creationId xmlns:p14="http://schemas.microsoft.com/office/powerpoint/2010/main" val="49261368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689588-A4BE-D740-4827-C5B7581118E2}"/>
              </a:ext>
            </a:extLst>
          </p:cNvPr>
          <p:cNvPicPr>
            <a:picLocks noChangeAspect="1"/>
          </p:cNvPicPr>
          <p:nvPr/>
        </p:nvPicPr>
        <p:blipFill rotWithShape="1">
          <a:blip r:embed="rId3"/>
          <a:srcRect l="20964" t="28963" r="5662" b="42486"/>
          <a:stretch/>
        </p:blipFill>
        <p:spPr>
          <a:xfrm>
            <a:off x="385760" y="680720"/>
            <a:ext cx="4122377" cy="934721"/>
          </a:xfrm>
          <a:custGeom>
            <a:avLst/>
            <a:gdLst>
              <a:gd name="connsiteX0" fmla="*/ 0 w 4122377"/>
              <a:gd name="connsiteY0" fmla="*/ 0 h 934721"/>
              <a:gd name="connsiteX1" fmla="*/ 604615 w 4122377"/>
              <a:gd name="connsiteY1" fmla="*/ 0 h 934721"/>
              <a:gd name="connsiteX2" fmla="*/ 1374126 w 4122377"/>
              <a:gd name="connsiteY2" fmla="*/ 0 h 934721"/>
              <a:gd name="connsiteX3" fmla="*/ 1978741 w 4122377"/>
              <a:gd name="connsiteY3" fmla="*/ 0 h 934721"/>
              <a:gd name="connsiteX4" fmla="*/ 2748251 w 4122377"/>
              <a:gd name="connsiteY4" fmla="*/ 0 h 934721"/>
              <a:gd name="connsiteX5" fmla="*/ 3476538 w 4122377"/>
              <a:gd name="connsiteY5" fmla="*/ 0 h 934721"/>
              <a:gd name="connsiteX6" fmla="*/ 4122377 w 4122377"/>
              <a:gd name="connsiteY6" fmla="*/ 0 h 934721"/>
              <a:gd name="connsiteX7" fmla="*/ 4122377 w 4122377"/>
              <a:gd name="connsiteY7" fmla="*/ 476708 h 934721"/>
              <a:gd name="connsiteX8" fmla="*/ 4122377 w 4122377"/>
              <a:gd name="connsiteY8" fmla="*/ 934721 h 934721"/>
              <a:gd name="connsiteX9" fmla="*/ 3476538 w 4122377"/>
              <a:gd name="connsiteY9" fmla="*/ 934721 h 934721"/>
              <a:gd name="connsiteX10" fmla="*/ 2830699 w 4122377"/>
              <a:gd name="connsiteY10" fmla="*/ 934721 h 934721"/>
              <a:gd name="connsiteX11" fmla="*/ 2184860 w 4122377"/>
              <a:gd name="connsiteY11" fmla="*/ 934721 h 934721"/>
              <a:gd name="connsiteX12" fmla="*/ 1497797 w 4122377"/>
              <a:gd name="connsiteY12" fmla="*/ 934721 h 934721"/>
              <a:gd name="connsiteX13" fmla="*/ 810734 w 4122377"/>
              <a:gd name="connsiteY13" fmla="*/ 934721 h 934721"/>
              <a:gd name="connsiteX14" fmla="*/ 0 w 4122377"/>
              <a:gd name="connsiteY14" fmla="*/ 934721 h 934721"/>
              <a:gd name="connsiteX15" fmla="*/ 0 w 4122377"/>
              <a:gd name="connsiteY15" fmla="*/ 448666 h 934721"/>
              <a:gd name="connsiteX16" fmla="*/ 0 w 4122377"/>
              <a:gd name="connsiteY16" fmla="*/ 0 h 934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22377" h="934721" fill="none" extrusionOk="0">
                <a:moveTo>
                  <a:pt x="0" y="0"/>
                </a:moveTo>
                <a:cubicBezTo>
                  <a:pt x="127005" y="17830"/>
                  <a:pt x="372171" y="-3933"/>
                  <a:pt x="604615" y="0"/>
                </a:cubicBezTo>
                <a:cubicBezTo>
                  <a:pt x="837059" y="3933"/>
                  <a:pt x="1009705" y="-12669"/>
                  <a:pt x="1374126" y="0"/>
                </a:cubicBezTo>
                <a:cubicBezTo>
                  <a:pt x="1738547" y="12669"/>
                  <a:pt x="1850236" y="22005"/>
                  <a:pt x="1978741" y="0"/>
                </a:cubicBezTo>
                <a:cubicBezTo>
                  <a:pt x="2107246" y="-22005"/>
                  <a:pt x="2368325" y="12134"/>
                  <a:pt x="2748251" y="0"/>
                </a:cubicBezTo>
                <a:cubicBezTo>
                  <a:pt x="3128177" y="-12134"/>
                  <a:pt x="3285218" y="-13259"/>
                  <a:pt x="3476538" y="0"/>
                </a:cubicBezTo>
                <a:cubicBezTo>
                  <a:pt x="3667858" y="13259"/>
                  <a:pt x="3932492" y="-18326"/>
                  <a:pt x="4122377" y="0"/>
                </a:cubicBezTo>
                <a:cubicBezTo>
                  <a:pt x="4140896" y="212400"/>
                  <a:pt x="4125819" y="335802"/>
                  <a:pt x="4122377" y="476708"/>
                </a:cubicBezTo>
                <a:cubicBezTo>
                  <a:pt x="4118935" y="617614"/>
                  <a:pt x="4127556" y="717880"/>
                  <a:pt x="4122377" y="934721"/>
                </a:cubicBezTo>
                <a:cubicBezTo>
                  <a:pt x="3900005" y="925599"/>
                  <a:pt x="3748905" y="962576"/>
                  <a:pt x="3476538" y="934721"/>
                </a:cubicBezTo>
                <a:cubicBezTo>
                  <a:pt x="3204171" y="906866"/>
                  <a:pt x="3008912" y="915232"/>
                  <a:pt x="2830699" y="934721"/>
                </a:cubicBezTo>
                <a:cubicBezTo>
                  <a:pt x="2652486" y="954210"/>
                  <a:pt x="2324720" y="946891"/>
                  <a:pt x="2184860" y="934721"/>
                </a:cubicBezTo>
                <a:cubicBezTo>
                  <a:pt x="2045000" y="922551"/>
                  <a:pt x="1641734" y="913519"/>
                  <a:pt x="1497797" y="934721"/>
                </a:cubicBezTo>
                <a:cubicBezTo>
                  <a:pt x="1353860" y="955923"/>
                  <a:pt x="949045" y="901031"/>
                  <a:pt x="810734" y="934721"/>
                </a:cubicBezTo>
                <a:cubicBezTo>
                  <a:pt x="672423" y="968411"/>
                  <a:pt x="341455" y="900301"/>
                  <a:pt x="0" y="934721"/>
                </a:cubicBezTo>
                <a:cubicBezTo>
                  <a:pt x="19550" y="809910"/>
                  <a:pt x="-21040" y="591404"/>
                  <a:pt x="0" y="448666"/>
                </a:cubicBezTo>
                <a:cubicBezTo>
                  <a:pt x="21040" y="305929"/>
                  <a:pt x="-8846" y="146190"/>
                  <a:pt x="0" y="0"/>
                </a:cubicBezTo>
                <a:close/>
              </a:path>
              <a:path w="4122377" h="934721" stroke="0" extrusionOk="0">
                <a:moveTo>
                  <a:pt x="0" y="0"/>
                </a:moveTo>
                <a:cubicBezTo>
                  <a:pt x="174986" y="21421"/>
                  <a:pt x="324584" y="-17914"/>
                  <a:pt x="604615" y="0"/>
                </a:cubicBezTo>
                <a:cubicBezTo>
                  <a:pt x="884647" y="17914"/>
                  <a:pt x="1044752" y="-3839"/>
                  <a:pt x="1168007" y="0"/>
                </a:cubicBezTo>
                <a:cubicBezTo>
                  <a:pt x="1291262" y="3839"/>
                  <a:pt x="1628959" y="-2759"/>
                  <a:pt x="1813846" y="0"/>
                </a:cubicBezTo>
                <a:cubicBezTo>
                  <a:pt x="1998733" y="2759"/>
                  <a:pt x="2225847" y="-8563"/>
                  <a:pt x="2542132" y="0"/>
                </a:cubicBezTo>
                <a:cubicBezTo>
                  <a:pt x="2858417" y="8563"/>
                  <a:pt x="3060060" y="900"/>
                  <a:pt x="3311643" y="0"/>
                </a:cubicBezTo>
                <a:cubicBezTo>
                  <a:pt x="3563226" y="-900"/>
                  <a:pt x="3899541" y="-26818"/>
                  <a:pt x="4122377" y="0"/>
                </a:cubicBezTo>
                <a:cubicBezTo>
                  <a:pt x="4112451" y="106299"/>
                  <a:pt x="4127621" y="234248"/>
                  <a:pt x="4122377" y="448666"/>
                </a:cubicBezTo>
                <a:cubicBezTo>
                  <a:pt x="4117133" y="663084"/>
                  <a:pt x="4136659" y="736884"/>
                  <a:pt x="4122377" y="934721"/>
                </a:cubicBezTo>
                <a:cubicBezTo>
                  <a:pt x="3878674" y="941233"/>
                  <a:pt x="3744602" y="917419"/>
                  <a:pt x="3517762" y="934721"/>
                </a:cubicBezTo>
                <a:cubicBezTo>
                  <a:pt x="3290923" y="952023"/>
                  <a:pt x="3047550" y="963772"/>
                  <a:pt x="2871923" y="934721"/>
                </a:cubicBezTo>
                <a:cubicBezTo>
                  <a:pt x="2696296" y="905670"/>
                  <a:pt x="2442371" y="937430"/>
                  <a:pt x="2308531" y="934721"/>
                </a:cubicBezTo>
                <a:cubicBezTo>
                  <a:pt x="2174691" y="932012"/>
                  <a:pt x="1911843" y="973136"/>
                  <a:pt x="1539021" y="934721"/>
                </a:cubicBezTo>
                <a:cubicBezTo>
                  <a:pt x="1166199" y="896307"/>
                  <a:pt x="1183296" y="951720"/>
                  <a:pt x="975629" y="934721"/>
                </a:cubicBezTo>
                <a:cubicBezTo>
                  <a:pt x="767962" y="917722"/>
                  <a:pt x="312343" y="909199"/>
                  <a:pt x="0" y="934721"/>
                </a:cubicBezTo>
                <a:cubicBezTo>
                  <a:pt x="-17859" y="722665"/>
                  <a:pt x="21188" y="597062"/>
                  <a:pt x="0" y="458013"/>
                </a:cubicBezTo>
                <a:cubicBezTo>
                  <a:pt x="-21188" y="318964"/>
                  <a:pt x="4195" y="172700"/>
                  <a:pt x="0" y="0"/>
                </a:cubicBezTo>
                <a:close/>
              </a:path>
            </a:pathLst>
          </a:custGeom>
          <a:ln>
            <a:solidFill>
              <a:srgbClr val="05FFB9"/>
            </a:solidFill>
            <a:extLst>
              <a:ext uri="{C807C97D-BFC1-408E-A445-0C87EB9F89A2}">
                <ask:lineSketchStyleProps xmlns:ask="http://schemas.microsoft.com/office/drawing/2018/sketchyshapes" sd="1691207049">
                  <a:prstGeom prst="rect">
                    <a:avLst/>
                  </a:prstGeom>
                  <ask:type>
                    <ask:lineSketchFreehand/>
                  </ask:type>
                </ask:lineSketchStyleProps>
              </a:ext>
            </a:extLst>
          </a:ln>
        </p:spPr>
      </p:pic>
      <p:sp>
        <p:nvSpPr>
          <p:cNvPr id="7" name="TextBox 6">
            <a:extLst>
              <a:ext uri="{FF2B5EF4-FFF2-40B4-BE49-F238E27FC236}">
                <a16:creationId xmlns:a16="http://schemas.microsoft.com/office/drawing/2014/main" id="{3F9B4C1F-9DBF-1214-4395-3E4986652B3F}"/>
              </a:ext>
            </a:extLst>
          </p:cNvPr>
          <p:cNvSpPr txBox="1"/>
          <p:nvPr/>
        </p:nvSpPr>
        <p:spPr>
          <a:xfrm>
            <a:off x="308109" y="1745233"/>
            <a:ext cx="11883891" cy="1815882"/>
          </a:xfrm>
          <a:prstGeom prst="rect">
            <a:avLst/>
          </a:prstGeom>
          <a:noFill/>
        </p:spPr>
        <p:txBody>
          <a:bodyPr wrap="square">
            <a:spAutoFit/>
          </a:bodyPr>
          <a:lstStyle/>
          <a:p>
            <a:r>
              <a:rPr lang="en-CA" sz="1400" dirty="0">
                <a:solidFill>
                  <a:schemeClr val="bg1"/>
                </a:solidFill>
                <a:latin typeface="Consolas" panose="020B0609020204030204" pitchFamily="49" charset="0"/>
              </a:rPr>
              <a:t>Reporting Time = </a:t>
            </a:r>
          </a:p>
          <a:p>
            <a:r>
              <a:rPr lang="en-CA" sz="1400" dirty="0">
                <a:solidFill>
                  <a:schemeClr val="bg1"/>
                </a:solidFill>
                <a:latin typeface="Consolas" panose="020B0609020204030204" pitchFamily="49" charset="0"/>
              </a:rPr>
              <a:t>    IF(</a:t>
            </a:r>
          </a:p>
          <a:p>
            <a:r>
              <a:rPr lang="en-CA" sz="1400" dirty="0">
                <a:solidFill>
                  <a:schemeClr val="bg1"/>
                </a:solidFill>
                <a:latin typeface="Consolas" panose="020B0609020204030204" pitchFamily="49" charset="0"/>
              </a:rPr>
              <a:t>        MINUTE('</a:t>
            </a:r>
            <a:r>
              <a:rPr lang="en-CA" sz="1400" dirty="0" err="1">
                <a:solidFill>
                  <a:schemeClr val="bg1"/>
                </a:solidFill>
                <a:latin typeface="Consolas" panose="020B0609020204030204" pitchFamily="49" charset="0"/>
              </a:rPr>
              <a:t>Traffic_Crashes</a:t>
            </a:r>
            <a:r>
              <a:rPr lang="en-CA" sz="1400" dirty="0">
                <a:solidFill>
                  <a:schemeClr val="bg1"/>
                </a:solidFill>
                <a:latin typeface="Consolas" panose="020B0609020204030204" pitchFamily="49" charset="0"/>
              </a:rPr>
              <a:t>_-_Crashes'[DATE_POLICE_NOTIFIED]) &gt;= MINUTE('</a:t>
            </a:r>
            <a:r>
              <a:rPr lang="en-CA" sz="1400" dirty="0" err="1">
                <a:solidFill>
                  <a:schemeClr val="bg1"/>
                </a:solidFill>
                <a:latin typeface="Consolas" panose="020B0609020204030204" pitchFamily="49" charset="0"/>
              </a:rPr>
              <a:t>Traffic_Crashes</a:t>
            </a:r>
            <a:r>
              <a:rPr lang="en-CA" sz="1400" dirty="0">
                <a:solidFill>
                  <a:schemeClr val="bg1"/>
                </a:solidFill>
                <a:latin typeface="Consolas" panose="020B0609020204030204" pitchFamily="49" charset="0"/>
              </a:rPr>
              <a:t>_-_Crashes'[CRASH_DATE]),</a:t>
            </a:r>
          </a:p>
          <a:p>
            <a:r>
              <a:rPr lang="en-CA" sz="1400" dirty="0">
                <a:solidFill>
                  <a:schemeClr val="bg1"/>
                </a:solidFill>
                <a:latin typeface="Consolas" panose="020B0609020204030204" pitchFamily="49" charset="0"/>
              </a:rPr>
              <a:t>        MINUTE('</a:t>
            </a:r>
            <a:r>
              <a:rPr lang="en-CA" sz="1400" dirty="0" err="1">
                <a:solidFill>
                  <a:schemeClr val="bg1"/>
                </a:solidFill>
                <a:latin typeface="Consolas" panose="020B0609020204030204" pitchFamily="49" charset="0"/>
              </a:rPr>
              <a:t>Traffic_Crashes</a:t>
            </a:r>
            <a:r>
              <a:rPr lang="en-CA" sz="1400" dirty="0">
                <a:solidFill>
                  <a:schemeClr val="bg1"/>
                </a:solidFill>
                <a:latin typeface="Consolas" panose="020B0609020204030204" pitchFamily="49" charset="0"/>
              </a:rPr>
              <a:t>_-_Crashes'[DATE_POLICE_NOTIFIED]) - MINUTE('</a:t>
            </a:r>
            <a:r>
              <a:rPr lang="en-CA" sz="1400" dirty="0" err="1">
                <a:solidFill>
                  <a:schemeClr val="bg1"/>
                </a:solidFill>
                <a:latin typeface="Consolas" panose="020B0609020204030204" pitchFamily="49" charset="0"/>
              </a:rPr>
              <a:t>Traffic_Crashes</a:t>
            </a:r>
            <a:r>
              <a:rPr lang="en-CA" sz="1400" dirty="0">
                <a:solidFill>
                  <a:schemeClr val="bg1"/>
                </a:solidFill>
                <a:latin typeface="Consolas" panose="020B0609020204030204" pitchFamily="49" charset="0"/>
              </a:rPr>
              <a:t>_-_Crashes'[CRASH_DATE]),</a:t>
            </a:r>
          </a:p>
          <a:p>
            <a:r>
              <a:rPr lang="en-CA" sz="1400" dirty="0">
                <a:solidFill>
                  <a:schemeClr val="bg1"/>
                </a:solidFill>
                <a:latin typeface="Consolas" panose="020B0609020204030204" pitchFamily="49" charset="0"/>
              </a:rPr>
              <a:t>        BLANK()</a:t>
            </a:r>
          </a:p>
          <a:p>
            <a:r>
              <a:rPr lang="en-CA" sz="1400" dirty="0">
                <a:solidFill>
                  <a:schemeClr val="bg1"/>
                </a:solidFill>
                <a:latin typeface="Consolas" panose="020B0609020204030204" pitchFamily="49" charset="0"/>
              </a:rPr>
              <a:t>    )</a:t>
            </a:r>
          </a:p>
          <a:p>
            <a:br>
              <a:rPr lang="en-CA" sz="1400" dirty="0">
                <a:solidFill>
                  <a:schemeClr val="bg1"/>
                </a:solidFill>
                <a:latin typeface="Consolas" panose="020B0609020204030204" pitchFamily="49" charset="0"/>
              </a:rPr>
            </a:br>
            <a:endParaRPr lang="en-CA" sz="1400" dirty="0">
              <a:solidFill>
                <a:schemeClr val="bg1"/>
              </a:solidFill>
              <a:latin typeface="Consolas" panose="020B0609020204030204" pitchFamily="49" charset="0"/>
            </a:endParaRPr>
          </a:p>
        </p:txBody>
      </p:sp>
      <p:sp>
        <p:nvSpPr>
          <p:cNvPr id="11" name="TextBox 10">
            <a:extLst>
              <a:ext uri="{FF2B5EF4-FFF2-40B4-BE49-F238E27FC236}">
                <a16:creationId xmlns:a16="http://schemas.microsoft.com/office/drawing/2014/main" id="{F3A7C01A-11B0-EFAD-21FC-B2120BEE0BCD}"/>
              </a:ext>
            </a:extLst>
          </p:cNvPr>
          <p:cNvSpPr txBox="1"/>
          <p:nvPr/>
        </p:nvSpPr>
        <p:spPr>
          <a:xfrm>
            <a:off x="4635864" y="672517"/>
            <a:ext cx="7170375" cy="923330"/>
          </a:xfrm>
          <a:prstGeom prst="rect">
            <a:avLst/>
          </a:prstGeom>
          <a:noFill/>
        </p:spPr>
        <p:txBody>
          <a:bodyPr wrap="square">
            <a:spAutoFit/>
          </a:bodyPr>
          <a:lstStyle/>
          <a:p>
            <a:r>
              <a:rPr lang="en-US" sz="1800" b="0" i="0" dirty="0">
                <a:solidFill>
                  <a:schemeClr val="bg1">
                    <a:lumMod val="65000"/>
                  </a:schemeClr>
                </a:solidFill>
                <a:effectLst/>
                <a:latin typeface="Segoe UI" panose="020B0502040204020203" pitchFamily="34" charset="0"/>
              </a:rPr>
              <a:t>It refers to the time interval (</a:t>
            </a:r>
            <a:r>
              <a:rPr lang="en-US" sz="1800" b="1" i="0" dirty="0">
                <a:solidFill>
                  <a:srgbClr val="05FFB9"/>
                </a:solidFill>
                <a:effectLst/>
                <a:latin typeface="Segoe UI" panose="020B0502040204020203" pitchFamily="34" charset="0"/>
              </a:rPr>
              <a:t>in minutes</a:t>
            </a:r>
            <a:r>
              <a:rPr lang="en-US" sz="1800" b="0" i="0" dirty="0">
                <a:solidFill>
                  <a:schemeClr val="bg1">
                    <a:lumMod val="65000"/>
                  </a:schemeClr>
                </a:solidFill>
                <a:effectLst/>
                <a:latin typeface="Segoe UI" panose="020B0502040204020203" pitchFamily="34" charset="0"/>
              </a:rPr>
              <a:t>) between the occurrence of a crash event and the time when the event is officially reported to police.</a:t>
            </a:r>
            <a:endParaRPr lang="en-CA" dirty="0">
              <a:solidFill>
                <a:schemeClr val="bg1">
                  <a:lumMod val="65000"/>
                </a:schemeClr>
              </a:solidFill>
            </a:endParaRPr>
          </a:p>
        </p:txBody>
      </p:sp>
      <p:pic>
        <p:nvPicPr>
          <p:cNvPr id="12" name="Picture 11">
            <a:extLst>
              <a:ext uri="{FF2B5EF4-FFF2-40B4-BE49-F238E27FC236}">
                <a16:creationId xmlns:a16="http://schemas.microsoft.com/office/drawing/2014/main" id="{9515CC2B-487C-7E25-3497-BA4DE5C5ADF5}"/>
              </a:ext>
            </a:extLst>
          </p:cNvPr>
          <p:cNvPicPr>
            <a:picLocks noChangeAspect="1"/>
          </p:cNvPicPr>
          <p:nvPr/>
        </p:nvPicPr>
        <p:blipFill rotWithShape="1">
          <a:blip r:embed="rId4"/>
          <a:srcRect l="18226" t="33200" r="31532" b="35526"/>
          <a:stretch/>
        </p:blipFill>
        <p:spPr>
          <a:xfrm>
            <a:off x="385760" y="3561115"/>
            <a:ext cx="2072960" cy="871084"/>
          </a:xfrm>
          <a:custGeom>
            <a:avLst/>
            <a:gdLst>
              <a:gd name="connsiteX0" fmla="*/ 0 w 2072960"/>
              <a:gd name="connsiteY0" fmla="*/ 0 h 871084"/>
              <a:gd name="connsiteX1" fmla="*/ 732446 w 2072960"/>
              <a:gd name="connsiteY1" fmla="*/ 0 h 871084"/>
              <a:gd name="connsiteX2" fmla="*/ 1402703 w 2072960"/>
              <a:gd name="connsiteY2" fmla="*/ 0 h 871084"/>
              <a:gd name="connsiteX3" fmla="*/ 2072960 w 2072960"/>
              <a:gd name="connsiteY3" fmla="*/ 0 h 871084"/>
              <a:gd name="connsiteX4" fmla="*/ 2072960 w 2072960"/>
              <a:gd name="connsiteY4" fmla="*/ 418120 h 871084"/>
              <a:gd name="connsiteX5" fmla="*/ 2072960 w 2072960"/>
              <a:gd name="connsiteY5" fmla="*/ 871084 h 871084"/>
              <a:gd name="connsiteX6" fmla="*/ 1361244 w 2072960"/>
              <a:gd name="connsiteY6" fmla="*/ 871084 h 871084"/>
              <a:gd name="connsiteX7" fmla="*/ 649527 w 2072960"/>
              <a:gd name="connsiteY7" fmla="*/ 871084 h 871084"/>
              <a:gd name="connsiteX8" fmla="*/ 0 w 2072960"/>
              <a:gd name="connsiteY8" fmla="*/ 871084 h 871084"/>
              <a:gd name="connsiteX9" fmla="*/ 0 w 2072960"/>
              <a:gd name="connsiteY9" fmla="*/ 435542 h 871084"/>
              <a:gd name="connsiteX10" fmla="*/ 0 w 2072960"/>
              <a:gd name="connsiteY10" fmla="*/ 0 h 87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2960" h="871084" fill="none" extrusionOk="0">
                <a:moveTo>
                  <a:pt x="0" y="0"/>
                </a:moveTo>
                <a:cubicBezTo>
                  <a:pt x="277074" y="-3497"/>
                  <a:pt x="422775" y="34370"/>
                  <a:pt x="732446" y="0"/>
                </a:cubicBezTo>
                <a:cubicBezTo>
                  <a:pt x="1042117" y="-34370"/>
                  <a:pt x="1113238" y="-24267"/>
                  <a:pt x="1402703" y="0"/>
                </a:cubicBezTo>
                <a:cubicBezTo>
                  <a:pt x="1692168" y="24267"/>
                  <a:pt x="1873702" y="5351"/>
                  <a:pt x="2072960" y="0"/>
                </a:cubicBezTo>
                <a:cubicBezTo>
                  <a:pt x="2092394" y="121098"/>
                  <a:pt x="2067220" y="253759"/>
                  <a:pt x="2072960" y="418120"/>
                </a:cubicBezTo>
                <a:cubicBezTo>
                  <a:pt x="2078700" y="582481"/>
                  <a:pt x="2054672" y="677765"/>
                  <a:pt x="2072960" y="871084"/>
                </a:cubicBezTo>
                <a:cubicBezTo>
                  <a:pt x="1835314" y="859233"/>
                  <a:pt x="1589864" y="903964"/>
                  <a:pt x="1361244" y="871084"/>
                </a:cubicBezTo>
                <a:cubicBezTo>
                  <a:pt x="1132624" y="838204"/>
                  <a:pt x="992367" y="888089"/>
                  <a:pt x="649527" y="871084"/>
                </a:cubicBezTo>
                <a:cubicBezTo>
                  <a:pt x="306687" y="854079"/>
                  <a:pt x="224421" y="862757"/>
                  <a:pt x="0" y="871084"/>
                </a:cubicBezTo>
                <a:cubicBezTo>
                  <a:pt x="8451" y="775908"/>
                  <a:pt x="15472" y="636601"/>
                  <a:pt x="0" y="435542"/>
                </a:cubicBezTo>
                <a:cubicBezTo>
                  <a:pt x="-15472" y="234483"/>
                  <a:pt x="13543" y="136256"/>
                  <a:pt x="0" y="0"/>
                </a:cubicBezTo>
                <a:close/>
              </a:path>
              <a:path w="2072960" h="871084" stroke="0" extrusionOk="0">
                <a:moveTo>
                  <a:pt x="0" y="0"/>
                </a:moveTo>
                <a:cubicBezTo>
                  <a:pt x="221591" y="-17796"/>
                  <a:pt x="390341" y="14675"/>
                  <a:pt x="649527" y="0"/>
                </a:cubicBezTo>
                <a:cubicBezTo>
                  <a:pt x="908713" y="-14675"/>
                  <a:pt x="1139166" y="-26391"/>
                  <a:pt x="1278325" y="0"/>
                </a:cubicBezTo>
                <a:cubicBezTo>
                  <a:pt x="1417484" y="26391"/>
                  <a:pt x="1860008" y="12373"/>
                  <a:pt x="2072960" y="0"/>
                </a:cubicBezTo>
                <a:cubicBezTo>
                  <a:pt x="2065134" y="156782"/>
                  <a:pt x="2068173" y="248683"/>
                  <a:pt x="2072960" y="444253"/>
                </a:cubicBezTo>
                <a:cubicBezTo>
                  <a:pt x="2077747" y="639823"/>
                  <a:pt x="2069904" y="767117"/>
                  <a:pt x="2072960" y="871084"/>
                </a:cubicBezTo>
                <a:cubicBezTo>
                  <a:pt x="1754291" y="891182"/>
                  <a:pt x="1581777" y="856893"/>
                  <a:pt x="1340514" y="871084"/>
                </a:cubicBezTo>
                <a:cubicBezTo>
                  <a:pt x="1099251" y="885275"/>
                  <a:pt x="876269" y="890624"/>
                  <a:pt x="628798" y="871084"/>
                </a:cubicBezTo>
                <a:cubicBezTo>
                  <a:pt x="381327" y="851544"/>
                  <a:pt x="208972" y="879846"/>
                  <a:pt x="0" y="871084"/>
                </a:cubicBezTo>
                <a:cubicBezTo>
                  <a:pt x="-1526" y="665575"/>
                  <a:pt x="10315" y="561082"/>
                  <a:pt x="0" y="418120"/>
                </a:cubicBezTo>
                <a:cubicBezTo>
                  <a:pt x="-10315" y="275158"/>
                  <a:pt x="-5359" y="128153"/>
                  <a:pt x="0" y="0"/>
                </a:cubicBezTo>
                <a:close/>
              </a:path>
            </a:pathLst>
          </a:custGeom>
          <a:ln>
            <a:solidFill>
              <a:srgbClr val="05FFB9"/>
            </a:solidFill>
            <a:extLst>
              <a:ext uri="{C807C97D-BFC1-408E-A445-0C87EB9F89A2}">
                <ask:lineSketchStyleProps xmlns:ask="http://schemas.microsoft.com/office/drawing/2018/sketchyshapes" sd="1691207049">
                  <a:prstGeom prst="rect">
                    <a:avLst/>
                  </a:prstGeom>
                  <ask:type>
                    <ask:lineSketchFreehand/>
                  </ask:type>
                </ask:lineSketchStyleProps>
              </a:ext>
            </a:extLst>
          </a:ln>
        </p:spPr>
      </p:pic>
      <p:sp>
        <p:nvSpPr>
          <p:cNvPr id="14" name="TextBox 13">
            <a:extLst>
              <a:ext uri="{FF2B5EF4-FFF2-40B4-BE49-F238E27FC236}">
                <a16:creationId xmlns:a16="http://schemas.microsoft.com/office/drawing/2014/main" id="{B6AB217C-6D5F-CA35-3281-7DA1C7EB35F8}"/>
              </a:ext>
            </a:extLst>
          </p:cNvPr>
          <p:cNvSpPr txBox="1"/>
          <p:nvPr/>
        </p:nvSpPr>
        <p:spPr>
          <a:xfrm>
            <a:off x="2536371" y="3811991"/>
            <a:ext cx="9269868" cy="369332"/>
          </a:xfrm>
          <a:prstGeom prst="rect">
            <a:avLst/>
          </a:prstGeom>
          <a:noFill/>
        </p:spPr>
        <p:txBody>
          <a:bodyPr wrap="square">
            <a:spAutoFit/>
          </a:bodyPr>
          <a:lstStyle/>
          <a:p>
            <a:r>
              <a:rPr lang="en-US" b="0" i="0" dirty="0">
                <a:solidFill>
                  <a:schemeClr val="bg1">
                    <a:lumMod val="65000"/>
                  </a:schemeClr>
                </a:solidFill>
                <a:effectLst/>
                <a:latin typeface="Segoe UI" panose="020B0502040204020203" pitchFamily="34" charset="0"/>
              </a:rPr>
              <a:t>Its average legal speed at which vehicles are allowed to travel on a particular road section</a:t>
            </a:r>
            <a:endParaRPr lang="en-CA" dirty="0">
              <a:solidFill>
                <a:schemeClr val="bg1">
                  <a:lumMod val="65000"/>
                </a:schemeClr>
              </a:solidFill>
            </a:endParaRPr>
          </a:p>
        </p:txBody>
      </p:sp>
      <p:pic>
        <p:nvPicPr>
          <p:cNvPr id="16" name="Picture 15">
            <a:extLst>
              <a:ext uri="{FF2B5EF4-FFF2-40B4-BE49-F238E27FC236}">
                <a16:creationId xmlns:a16="http://schemas.microsoft.com/office/drawing/2014/main" id="{EEEB0FBD-4C57-0613-8FAE-A3546025E6C5}"/>
              </a:ext>
            </a:extLst>
          </p:cNvPr>
          <p:cNvPicPr>
            <a:picLocks noChangeAspect="1"/>
          </p:cNvPicPr>
          <p:nvPr/>
        </p:nvPicPr>
        <p:blipFill rotWithShape="1">
          <a:blip r:embed="rId5"/>
          <a:srcRect l="3541" t="7980" r="1955" b="1342"/>
          <a:stretch/>
        </p:blipFill>
        <p:spPr>
          <a:xfrm>
            <a:off x="385760" y="4904876"/>
            <a:ext cx="3574507" cy="1587364"/>
          </a:xfrm>
          <a:custGeom>
            <a:avLst/>
            <a:gdLst>
              <a:gd name="connsiteX0" fmla="*/ 0 w 3574507"/>
              <a:gd name="connsiteY0" fmla="*/ 0 h 1587364"/>
              <a:gd name="connsiteX1" fmla="*/ 631496 w 3574507"/>
              <a:gd name="connsiteY1" fmla="*/ 0 h 1587364"/>
              <a:gd name="connsiteX2" fmla="*/ 1298738 w 3574507"/>
              <a:gd name="connsiteY2" fmla="*/ 0 h 1587364"/>
              <a:gd name="connsiteX3" fmla="*/ 1930234 w 3574507"/>
              <a:gd name="connsiteY3" fmla="*/ 0 h 1587364"/>
              <a:gd name="connsiteX4" fmla="*/ 2490240 w 3574507"/>
              <a:gd name="connsiteY4" fmla="*/ 0 h 1587364"/>
              <a:gd name="connsiteX5" fmla="*/ 3574507 w 3574507"/>
              <a:gd name="connsiteY5" fmla="*/ 0 h 1587364"/>
              <a:gd name="connsiteX6" fmla="*/ 3574507 w 3574507"/>
              <a:gd name="connsiteY6" fmla="*/ 481500 h 1587364"/>
              <a:gd name="connsiteX7" fmla="*/ 3574507 w 3574507"/>
              <a:gd name="connsiteY7" fmla="*/ 994748 h 1587364"/>
              <a:gd name="connsiteX8" fmla="*/ 3574507 w 3574507"/>
              <a:gd name="connsiteY8" fmla="*/ 1587364 h 1587364"/>
              <a:gd name="connsiteX9" fmla="*/ 2943011 w 3574507"/>
              <a:gd name="connsiteY9" fmla="*/ 1587364 h 1587364"/>
              <a:gd name="connsiteX10" fmla="*/ 2347260 w 3574507"/>
              <a:gd name="connsiteY10" fmla="*/ 1587364 h 1587364"/>
              <a:gd name="connsiteX11" fmla="*/ 1751508 w 3574507"/>
              <a:gd name="connsiteY11" fmla="*/ 1587364 h 1587364"/>
              <a:gd name="connsiteX12" fmla="*/ 1262992 w 3574507"/>
              <a:gd name="connsiteY12" fmla="*/ 1587364 h 1587364"/>
              <a:gd name="connsiteX13" fmla="*/ 595751 w 3574507"/>
              <a:gd name="connsiteY13" fmla="*/ 1587364 h 1587364"/>
              <a:gd name="connsiteX14" fmla="*/ 0 w 3574507"/>
              <a:gd name="connsiteY14" fmla="*/ 1587364 h 1587364"/>
              <a:gd name="connsiteX15" fmla="*/ 0 w 3574507"/>
              <a:gd name="connsiteY15" fmla="*/ 1058243 h 1587364"/>
              <a:gd name="connsiteX16" fmla="*/ 0 w 3574507"/>
              <a:gd name="connsiteY16" fmla="*/ 529121 h 1587364"/>
              <a:gd name="connsiteX17" fmla="*/ 0 w 3574507"/>
              <a:gd name="connsiteY17" fmla="*/ 0 h 1587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74507" h="1587364" fill="none" extrusionOk="0">
                <a:moveTo>
                  <a:pt x="0" y="0"/>
                </a:moveTo>
                <a:cubicBezTo>
                  <a:pt x="192046" y="-13879"/>
                  <a:pt x="376875" y="22563"/>
                  <a:pt x="631496" y="0"/>
                </a:cubicBezTo>
                <a:cubicBezTo>
                  <a:pt x="886117" y="-22563"/>
                  <a:pt x="1140196" y="-11981"/>
                  <a:pt x="1298738" y="0"/>
                </a:cubicBezTo>
                <a:cubicBezTo>
                  <a:pt x="1457280" y="11981"/>
                  <a:pt x="1614524" y="-27952"/>
                  <a:pt x="1930234" y="0"/>
                </a:cubicBezTo>
                <a:cubicBezTo>
                  <a:pt x="2245944" y="27952"/>
                  <a:pt x="2290258" y="14255"/>
                  <a:pt x="2490240" y="0"/>
                </a:cubicBezTo>
                <a:cubicBezTo>
                  <a:pt x="2690222" y="-14255"/>
                  <a:pt x="3274244" y="8287"/>
                  <a:pt x="3574507" y="0"/>
                </a:cubicBezTo>
                <a:cubicBezTo>
                  <a:pt x="3574188" y="101764"/>
                  <a:pt x="3552656" y="367455"/>
                  <a:pt x="3574507" y="481500"/>
                </a:cubicBezTo>
                <a:cubicBezTo>
                  <a:pt x="3596358" y="595545"/>
                  <a:pt x="3566054" y="863675"/>
                  <a:pt x="3574507" y="994748"/>
                </a:cubicBezTo>
                <a:cubicBezTo>
                  <a:pt x="3582960" y="1125821"/>
                  <a:pt x="3599711" y="1302257"/>
                  <a:pt x="3574507" y="1587364"/>
                </a:cubicBezTo>
                <a:cubicBezTo>
                  <a:pt x="3422631" y="1614698"/>
                  <a:pt x="3258124" y="1590916"/>
                  <a:pt x="2943011" y="1587364"/>
                </a:cubicBezTo>
                <a:cubicBezTo>
                  <a:pt x="2627898" y="1583812"/>
                  <a:pt x="2617665" y="1564637"/>
                  <a:pt x="2347260" y="1587364"/>
                </a:cubicBezTo>
                <a:cubicBezTo>
                  <a:pt x="2076855" y="1610091"/>
                  <a:pt x="1917579" y="1593726"/>
                  <a:pt x="1751508" y="1587364"/>
                </a:cubicBezTo>
                <a:cubicBezTo>
                  <a:pt x="1585437" y="1581002"/>
                  <a:pt x="1498765" y="1577223"/>
                  <a:pt x="1262992" y="1587364"/>
                </a:cubicBezTo>
                <a:cubicBezTo>
                  <a:pt x="1027219" y="1597505"/>
                  <a:pt x="879682" y="1605587"/>
                  <a:pt x="595751" y="1587364"/>
                </a:cubicBezTo>
                <a:cubicBezTo>
                  <a:pt x="311820" y="1569141"/>
                  <a:pt x="260799" y="1564896"/>
                  <a:pt x="0" y="1587364"/>
                </a:cubicBezTo>
                <a:cubicBezTo>
                  <a:pt x="7295" y="1353087"/>
                  <a:pt x="-6788" y="1277923"/>
                  <a:pt x="0" y="1058243"/>
                </a:cubicBezTo>
                <a:cubicBezTo>
                  <a:pt x="6788" y="838563"/>
                  <a:pt x="890" y="701571"/>
                  <a:pt x="0" y="529121"/>
                </a:cubicBezTo>
                <a:cubicBezTo>
                  <a:pt x="-890" y="356671"/>
                  <a:pt x="-19121" y="179532"/>
                  <a:pt x="0" y="0"/>
                </a:cubicBezTo>
                <a:close/>
              </a:path>
              <a:path w="3574507" h="1587364" stroke="0" extrusionOk="0">
                <a:moveTo>
                  <a:pt x="0" y="0"/>
                </a:moveTo>
                <a:cubicBezTo>
                  <a:pt x="255668" y="545"/>
                  <a:pt x="374986" y="25185"/>
                  <a:pt x="524261" y="0"/>
                </a:cubicBezTo>
                <a:cubicBezTo>
                  <a:pt x="673536" y="-25185"/>
                  <a:pt x="788117" y="18670"/>
                  <a:pt x="1012777" y="0"/>
                </a:cubicBezTo>
                <a:cubicBezTo>
                  <a:pt x="1237437" y="-18670"/>
                  <a:pt x="1422460" y="4865"/>
                  <a:pt x="1572783" y="0"/>
                </a:cubicBezTo>
                <a:cubicBezTo>
                  <a:pt x="1723106" y="-4865"/>
                  <a:pt x="2053446" y="-21250"/>
                  <a:pt x="2204279" y="0"/>
                </a:cubicBezTo>
                <a:cubicBezTo>
                  <a:pt x="2355112" y="21250"/>
                  <a:pt x="2595074" y="-27817"/>
                  <a:pt x="2871521" y="0"/>
                </a:cubicBezTo>
                <a:cubicBezTo>
                  <a:pt x="3147968" y="27817"/>
                  <a:pt x="3403677" y="-29729"/>
                  <a:pt x="3574507" y="0"/>
                </a:cubicBezTo>
                <a:cubicBezTo>
                  <a:pt x="3553029" y="218871"/>
                  <a:pt x="3583659" y="259828"/>
                  <a:pt x="3574507" y="497374"/>
                </a:cubicBezTo>
                <a:cubicBezTo>
                  <a:pt x="3565355" y="734920"/>
                  <a:pt x="3557919" y="856828"/>
                  <a:pt x="3574507" y="1058243"/>
                </a:cubicBezTo>
                <a:cubicBezTo>
                  <a:pt x="3591095" y="1259658"/>
                  <a:pt x="3581718" y="1337373"/>
                  <a:pt x="3574507" y="1587364"/>
                </a:cubicBezTo>
                <a:cubicBezTo>
                  <a:pt x="3336652" y="1587390"/>
                  <a:pt x="3241229" y="1598374"/>
                  <a:pt x="3085991" y="1587364"/>
                </a:cubicBezTo>
                <a:cubicBezTo>
                  <a:pt x="2930753" y="1576354"/>
                  <a:pt x="2786387" y="1576526"/>
                  <a:pt x="2597475" y="1587364"/>
                </a:cubicBezTo>
                <a:cubicBezTo>
                  <a:pt x="2408563" y="1598202"/>
                  <a:pt x="2097742" y="1617074"/>
                  <a:pt x="1930234" y="1587364"/>
                </a:cubicBezTo>
                <a:cubicBezTo>
                  <a:pt x="1762726" y="1557654"/>
                  <a:pt x="1666998" y="1609473"/>
                  <a:pt x="1441718" y="1587364"/>
                </a:cubicBezTo>
                <a:cubicBezTo>
                  <a:pt x="1216438" y="1565255"/>
                  <a:pt x="1066922" y="1596949"/>
                  <a:pt x="845967" y="1587364"/>
                </a:cubicBezTo>
                <a:cubicBezTo>
                  <a:pt x="625012" y="1577779"/>
                  <a:pt x="170493" y="1608544"/>
                  <a:pt x="0" y="1587364"/>
                </a:cubicBezTo>
                <a:cubicBezTo>
                  <a:pt x="1077" y="1377997"/>
                  <a:pt x="-20271" y="1309214"/>
                  <a:pt x="0" y="1042369"/>
                </a:cubicBezTo>
                <a:cubicBezTo>
                  <a:pt x="20271" y="775524"/>
                  <a:pt x="-6502" y="651269"/>
                  <a:pt x="0" y="544995"/>
                </a:cubicBezTo>
                <a:cubicBezTo>
                  <a:pt x="6502" y="438721"/>
                  <a:pt x="21330" y="216899"/>
                  <a:pt x="0" y="0"/>
                </a:cubicBezTo>
                <a:close/>
              </a:path>
            </a:pathLst>
          </a:custGeom>
          <a:ln>
            <a:solidFill>
              <a:srgbClr val="05FFB9"/>
            </a:solidFill>
            <a:extLst>
              <a:ext uri="{C807C97D-BFC1-408E-A445-0C87EB9F89A2}">
                <ask:lineSketchStyleProps xmlns:ask="http://schemas.microsoft.com/office/drawing/2018/sketchyshapes" sd="1691207049">
                  <a:prstGeom prst="rect">
                    <a:avLst/>
                  </a:prstGeom>
                  <ask:type>
                    <ask:lineSketchFreehand/>
                  </ask:type>
                </ask:lineSketchStyleProps>
              </a:ext>
            </a:extLst>
          </a:ln>
        </p:spPr>
      </p:pic>
      <p:sp>
        <p:nvSpPr>
          <p:cNvPr id="18" name="TextBox 17">
            <a:extLst>
              <a:ext uri="{FF2B5EF4-FFF2-40B4-BE49-F238E27FC236}">
                <a16:creationId xmlns:a16="http://schemas.microsoft.com/office/drawing/2014/main" id="{C1168CC8-307E-DA83-1B65-315456FB5D38}"/>
              </a:ext>
            </a:extLst>
          </p:cNvPr>
          <p:cNvSpPr txBox="1"/>
          <p:nvPr/>
        </p:nvSpPr>
        <p:spPr>
          <a:xfrm>
            <a:off x="4033520" y="4821395"/>
            <a:ext cx="7660959" cy="1754326"/>
          </a:xfrm>
          <a:prstGeom prst="rect">
            <a:avLst/>
          </a:prstGeom>
          <a:noFill/>
        </p:spPr>
        <p:txBody>
          <a:bodyPr wrap="square">
            <a:spAutoFit/>
          </a:bodyPr>
          <a:lstStyle/>
          <a:p>
            <a:r>
              <a:rPr lang="en-US" b="0" i="0" dirty="0">
                <a:solidFill>
                  <a:schemeClr val="bg1">
                    <a:lumMod val="75000"/>
                  </a:schemeClr>
                </a:solidFill>
                <a:effectLst/>
                <a:latin typeface="Segoe UI" panose="020B0502040204020203" pitchFamily="34" charset="0"/>
              </a:rPr>
              <a:t>It appears that this field categorizes the extent of damage caused by traffic crashes into three main categories based on estimated repair costs. </a:t>
            </a:r>
          </a:p>
          <a:p>
            <a:endParaRPr lang="en-US" dirty="0">
              <a:solidFill>
                <a:schemeClr val="bg1">
                  <a:lumMod val="75000"/>
                </a:schemeClr>
              </a:solidFill>
              <a:latin typeface="Segoe UI" panose="020B0502040204020203" pitchFamily="34" charset="0"/>
            </a:endParaRPr>
          </a:p>
          <a:p>
            <a:r>
              <a:rPr lang="en-US" b="0" i="0" dirty="0">
                <a:solidFill>
                  <a:schemeClr val="bg1">
                    <a:lumMod val="75000"/>
                  </a:schemeClr>
                </a:solidFill>
                <a:effectLst/>
                <a:latin typeface="Segoe UI" panose="020B0502040204020203" pitchFamily="34" charset="0"/>
              </a:rPr>
              <a:t>The majority of crashes involve damage exceeding $1500 to vehicles, followed by damage ranging between $501 and $1500. There are notably fewer crashes involving damage amounting to less than $500.</a:t>
            </a:r>
            <a:endParaRPr lang="en-CA" dirty="0">
              <a:solidFill>
                <a:schemeClr val="bg1">
                  <a:lumMod val="75000"/>
                </a:schemeClr>
              </a:solidFill>
            </a:endParaRPr>
          </a:p>
        </p:txBody>
      </p:sp>
    </p:spTree>
    <p:extLst>
      <p:ext uri="{BB962C8B-B14F-4D97-AF65-F5344CB8AC3E}">
        <p14:creationId xmlns:p14="http://schemas.microsoft.com/office/powerpoint/2010/main" val="45071913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C4AA472-3CD1-127D-F019-25CF2F90B826}"/>
              </a:ext>
            </a:extLst>
          </p:cNvPr>
          <p:cNvSpPr txBox="1"/>
          <p:nvPr/>
        </p:nvSpPr>
        <p:spPr>
          <a:xfrm>
            <a:off x="640079" y="4307014"/>
            <a:ext cx="10911839" cy="2308324"/>
          </a:xfrm>
          <a:prstGeom prst="rect">
            <a:avLst/>
          </a:prstGeom>
          <a:noFill/>
        </p:spPr>
        <p:txBody>
          <a:bodyPr wrap="square">
            <a:spAutoFit/>
          </a:bodyPr>
          <a:lstStyle/>
          <a:p>
            <a:pPr algn="ctr"/>
            <a:r>
              <a:rPr lang="en-US" dirty="0">
                <a:solidFill>
                  <a:schemeClr val="bg1">
                    <a:lumMod val="65000"/>
                  </a:schemeClr>
                </a:solidFill>
                <a:latin typeface="Segoe UI" panose="020B0502040204020203" pitchFamily="34" charset="0"/>
                <a:cs typeface="Segoe UI" panose="020B0502040204020203" pitchFamily="34" charset="0"/>
              </a:rPr>
              <a:t>The data indicates that undivided traffic ways experience notably higher crash rates due to the absence of physical barriers. On such roads, vehicles traveling in opposite directions share lanes, heightening the risk of accidents during passing or overtaking maneuvers.</a:t>
            </a:r>
          </a:p>
          <a:p>
            <a:pPr algn="ctr"/>
            <a:endParaRPr lang="en-US" dirty="0">
              <a:solidFill>
                <a:schemeClr val="bg1">
                  <a:lumMod val="65000"/>
                </a:schemeClr>
              </a:solidFill>
              <a:latin typeface="Segoe UI" panose="020B0502040204020203" pitchFamily="34" charset="0"/>
              <a:cs typeface="Segoe UI" panose="020B0502040204020203" pitchFamily="34" charset="0"/>
            </a:endParaRPr>
          </a:p>
          <a:p>
            <a:pPr algn="ctr"/>
            <a:r>
              <a:rPr lang="en-US" dirty="0">
                <a:solidFill>
                  <a:schemeClr val="bg1">
                    <a:lumMod val="65000"/>
                  </a:schemeClr>
                </a:solidFill>
                <a:latin typeface="Segoe UI" panose="020B0502040204020203" pitchFamily="34" charset="0"/>
                <a:cs typeface="Segoe UI" panose="020B0502040204020203" pitchFamily="34" charset="0"/>
              </a:rPr>
              <a:t>In contrast, divided roads with a median (not raised) demonstrate lower crash frequencies as drivers are aware of the clear separation for passing vehicles. Furthermore, roads featuring a median barrier exhibit the lowest crash rates compared to other traffic way types, underscoring the effectiveness of physical barriers in minimizing accidents.</a:t>
            </a:r>
            <a:endParaRPr lang="en-CA" dirty="0">
              <a:solidFill>
                <a:schemeClr val="bg1">
                  <a:lumMod val="65000"/>
                </a:schemeClr>
              </a:solidFill>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2EE54654-8CFA-C791-68F8-86D454580E2A}"/>
              </a:ext>
            </a:extLst>
          </p:cNvPr>
          <p:cNvSpPr txBox="1"/>
          <p:nvPr/>
        </p:nvSpPr>
        <p:spPr>
          <a:xfrm>
            <a:off x="335280" y="325120"/>
            <a:ext cx="11338560" cy="584775"/>
          </a:xfrm>
          <a:prstGeom prst="rect">
            <a:avLst/>
          </a:prstGeom>
          <a:noFill/>
        </p:spPr>
        <p:txBody>
          <a:bodyPr wrap="square" rtlCol="0">
            <a:spAutoFit/>
          </a:bodyPr>
          <a:lstStyle/>
          <a:p>
            <a:pPr algn="ctr"/>
            <a:r>
              <a:rPr lang="en-CA" sz="3200" b="1" dirty="0">
                <a:solidFill>
                  <a:schemeClr val="bg1">
                    <a:lumMod val="65000"/>
                  </a:schemeClr>
                </a:solidFill>
                <a:latin typeface="Cascadia Code Light" panose="020B0609020000020004" pitchFamily="49" charset="0"/>
                <a:cs typeface="Cascadia Code Light" panose="020B0609020000020004" pitchFamily="49" charset="0"/>
              </a:rPr>
              <a:t>Crashes with Trafficways</a:t>
            </a:r>
          </a:p>
        </p:txBody>
      </p:sp>
      <p:pic>
        <p:nvPicPr>
          <p:cNvPr id="3" name="Picture 2">
            <a:extLst>
              <a:ext uri="{FF2B5EF4-FFF2-40B4-BE49-F238E27FC236}">
                <a16:creationId xmlns:a16="http://schemas.microsoft.com/office/drawing/2014/main" id="{39AEEE24-D3B5-C2D8-9151-1B60F107857E}"/>
              </a:ext>
            </a:extLst>
          </p:cNvPr>
          <p:cNvPicPr>
            <a:picLocks noChangeAspect="1"/>
          </p:cNvPicPr>
          <p:nvPr/>
        </p:nvPicPr>
        <p:blipFill rotWithShape="1">
          <a:blip r:embed="rId3"/>
          <a:srcRect l="1109" t="1648" r="1268" b="1020"/>
          <a:stretch/>
        </p:blipFill>
        <p:spPr>
          <a:xfrm>
            <a:off x="2590225" y="1258324"/>
            <a:ext cx="7011548" cy="2884425"/>
          </a:xfrm>
          <a:custGeom>
            <a:avLst/>
            <a:gdLst>
              <a:gd name="connsiteX0" fmla="*/ 0 w 7011548"/>
              <a:gd name="connsiteY0" fmla="*/ 0 h 2884425"/>
              <a:gd name="connsiteX1" fmla="*/ 637413 w 7011548"/>
              <a:gd name="connsiteY1" fmla="*/ 0 h 2884425"/>
              <a:gd name="connsiteX2" fmla="*/ 1064480 w 7011548"/>
              <a:gd name="connsiteY2" fmla="*/ 0 h 2884425"/>
              <a:gd name="connsiteX3" fmla="*/ 1561663 w 7011548"/>
              <a:gd name="connsiteY3" fmla="*/ 0 h 2884425"/>
              <a:gd name="connsiteX4" fmla="*/ 1988730 w 7011548"/>
              <a:gd name="connsiteY4" fmla="*/ 0 h 2884425"/>
              <a:gd name="connsiteX5" fmla="*/ 2556028 w 7011548"/>
              <a:gd name="connsiteY5" fmla="*/ 0 h 2884425"/>
              <a:gd name="connsiteX6" fmla="*/ 3123326 w 7011548"/>
              <a:gd name="connsiteY6" fmla="*/ 0 h 2884425"/>
              <a:gd name="connsiteX7" fmla="*/ 3900970 w 7011548"/>
              <a:gd name="connsiteY7" fmla="*/ 0 h 2884425"/>
              <a:gd name="connsiteX8" fmla="*/ 4468268 w 7011548"/>
              <a:gd name="connsiteY8" fmla="*/ 0 h 2884425"/>
              <a:gd name="connsiteX9" fmla="*/ 4895335 w 7011548"/>
              <a:gd name="connsiteY9" fmla="*/ 0 h 2884425"/>
              <a:gd name="connsiteX10" fmla="*/ 5462633 w 7011548"/>
              <a:gd name="connsiteY10" fmla="*/ 0 h 2884425"/>
              <a:gd name="connsiteX11" fmla="*/ 5959816 w 7011548"/>
              <a:gd name="connsiteY11" fmla="*/ 0 h 2884425"/>
              <a:gd name="connsiteX12" fmla="*/ 7011548 w 7011548"/>
              <a:gd name="connsiteY12" fmla="*/ 0 h 2884425"/>
              <a:gd name="connsiteX13" fmla="*/ 7011548 w 7011548"/>
              <a:gd name="connsiteY13" fmla="*/ 490352 h 2884425"/>
              <a:gd name="connsiteX14" fmla="*/ 7011548 w 7011548"/>
              <a:gd name="connsiteY14" fmla="*/ 1124926 h 2884425"/>
              <a:gd name="connsiteX15" fmla="*/ 7011548 w 7011548"/>
              <a:gd name="connsiteY15" fmla="*/ 1701811 h 2884425"/>
              <a:gd name="connsiteX16" fmla="*/ 7011548 w 7011548"/>
              <a:gd name="connsiteY16" fmla="*/ 2307540 h 2884425"/>
              <a:gd name="connsiteX17" fmla="*/ 7011548 w 7011548"/>
              <a:gd name="connsiteY17" fmla="*/ 2884425 h 2884425"/>
              <a:gd name="connsiteX18" fmla="*/ 6374135 w 7011548"/>
              <a:gd name="connsiteY18" fmla="*/ 2884425 h 2884425"/>
              <a:gd name="connsiteX19" fmla="*/ 5947068 w 7011548"/>
              <a:gd name="connsiteY19" fmla="*/ 2884425 h 2884425"/>
              <a:gd name="connsiteX20" fmla="*/ 5169423 w 7011548"/>
              <a:gd name="connsiteY20" fmla="*/ 2884425 h 2884425"/>
              <a:gd name="connsiteX21" fmla="*/ 4672241 w 7011548"/>
              <a:gd name="connsiteY21" fmla="*/ 2884425 h 2884425"/>
              <a:gd name="connsiteX22" fmla="*/ 4245174 w 7011548"/>
              <a:gd name="connsiteY22" fmla="*/ 2884425 h 2884425"/>
              <a:gd name="connsiteX23" fmla="*/ 3467529 w 7011548"/>
              <a:gd name="connsiteY23" fmla="*/ 2884425 h 2884425"/>
              <a:gd name="connsiteX24" fmla="*/ 2970347 w 7011548"/>
              <a:gd name="connsiteY24" fmla="*/ 2884425 h 2884425"/>
              <a:gd name="connsiteX25" fmla="*/ 2543280 w 7011548"/>
              <a:gd name="connsiteY25" fmla="*/ 2884425 h 2884425"/>
              <a:gd name="connsiteX26" fmla="*/ 1765635 w 7011548"/>
              <a:gd name="connsiteY26" fmla="*/ 2884425 h 2884425"/>
              <a:gd name="connsiteX27" fmla="*/ 987991 w 7011548"/>
              <a:gd name="connsiteY27" fmla="*/ 2884425 h 2884425"/>
              <a:gd name="connsiteX28" fmla="*/ 560924 w 7011548"/>
              <a:gd name="connsiteY28" fmla="*/ 2884425 h 2884425"/>
              <a:gd name="connsiteX29" fmla="*/ 0 w 7011548"/>
              <a:gd name="connsiteY29" fmla="*/ 2884425 h 2884425"/>
              <a:gd name="connsiteX30" fmla="*/ 0 w 7011548"/>
              <a:gd name="connsiteY30" fmla="*/ 2249852 h 2884425"/>
              <a:gd name="connsiteX31" fmla="*/ 0 w 7011548"/>
              <a:gd name="connsiteY31" fmla="*/ 1615278 h 2884425"/>
              <a:gd name="connsiteX32" fmla="*/ 0 w 7011548"/>
              <a:gd name="connsiteY32" fmla="*/ 1124926 h 2884425"/>
              <a:gd name="connsiteX33" fmla="*/ 0 w 7011548"/>
              <a:gd name="connsiteY33" fmla="*/ 634573 h 2884425"/>
              <a:gd name="connsiteX34" fmla="*/ 0 w 7011548"/>
              <a:gd name="connsiteY34" fmla="*/ 0 h 288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011548" h="2884425" fill="none" extrusionOk="0">
                <a:moveTo>
                  <a:pt x="0" y="0"/>
                </a:moveTo>
                <a:cubicBezTo>
                  <a:pt x="281659" y="16065"/>
                  <a:pt x="405743" y="-17755"/>
                  <a:pt x="637413" y="0"/>
                </a:cubicBezTo>
                <a:cubicBezTo>
                  <a:pt x="869083" y="17755"/>
                  <a:pt x="878431" y="14866"/>
                  <a:pt x="1064480" y="0"/>
                </a:cubicBezTo>
                <a:cubicBezTo>
                  <a:pt x="1250529" y="-14866"/>
                  <a:pt x="1447818" y="-12841"/>
                  <a:pt x="1561663" y="0"/>
                </a:cubicBezTo>
                <a:cubicBezTo>
                  <a:pt x="1675508" y="12841"/>
                  <a:pt x="1866795" y="-14481"/>
                  <a:pt x="1988730" y="0"/>
                </a:cubicBezTo>
                <a:cubicBezTo>
                  <a:pt x="2110665" y="14481"/>
                  <a:pt x="2425234" y="-701"/>
                  <a:pt x="2556028" y="0"/>
                </a:cubicBezTo>
                <a:cubicBezTo>
                  <a:pt x="2686822" y="701"/>
                  <a:pt x="2906299" y="18658"/>
                  <a:pt x="3123326" y="0"/>
                </a:cubicBezTo>
                <a:cubicBezTo>
                  <a:pt x="3340353" y="-18658"/>
                  <a:pt x="3690062" y="-5907"/>
                  <a:pt x="3900970" y="0"/>
                </a:cubicBezTo>
                <a:cubicBezTo>
                  <a:pt x="4111878" y="5907"/>
                  <a:pt x="4222110" y="-26038"/>
                  <a:pt x="4468268" y="0"/>
                </a:cubicBezTo>
                <a:cubicBezTo>
                  <a:pt x="4714426" y="26038"/>
                  <a:pt x="4770567" y="-18827"/>
                  <a:pt x="4895335" y="0"/>
                </a:cubicBezTo>
                <a:cubicBezTo>
                  <a:pt x="5020103" y="18827"/>
                  <a:pt x="5210578" y="-6139"/>
                  <a:pt x="5462633" y="0"/>
                </a:cubicBezTo>
                <a:cubicBezTo>
                  <a:pt x="5714688" y="6139"/>
                  <a:pt x="5805045" y="-6597"/>
                  <a:pt x="5959816" y="0"/>
                </a:cubicBezTo>
                <a:cubicBezTo>
                  <a:pt x="6114587" y="6597"/>
                  <a:pt x="6708094" y="26220"/>
                  <a:pt x="7011548" y="0"/>
                </a:cubicBezTo>
                <a:cubicBezTo>
                  <a:pt x="7020346" y="137766"/>
                  <a:pt x="7007618" y="344821"/>
                  <a:pt x="7011548" y="490352"/>
                </a:cubicBezTo>
                <a:cubicBezTo>
                  <a:pt x="7015478" y="635883"/>
                  <a:pt x="6987246" y="970402"/>
                  <a:pt x="7011548" y="1124926"/>
                </a:cubicBezTo>
                <a:cubicBezTo>
                  <a:pt x="7035850" y="1279450"/>
                  <a:pt x="6993859" y="1503602"/>
                  <a:pt x="7011548" y="1701811"/>
                </a:cubicBezTo>
                <a:cubicBezTo>
                  <a:pt x="7029237" y="1900021"/>
                  <a:pt x="7020355" y="2100540"/>
                  <a:pt x="7011548" y="2307540"/>
                </a:cubicBezTo>
                <a:cubicBezTo>
                  <a:pt x="7002741" y="2514540"/>
                  <a:pt x="6989416" y="2679587"/>
                  <a:pt x="7011548" y="2884425"/>
                </a:cubicBezTo>
                <a:cubicBezTo>
                  <a:pt x="6760685" y="2860254"/>
                  <a:pt x="6567035" y="2886407"/>
                  <a:pt x="6374135" y="2884425"/>
                </a:cubicBezTo>
                <a:cubicBezTo>
                  <a:pt x="6181235" y="2882443"/>
                  <a:pt x="6117621" y="2871857"/>
                  <a:pt x="5947068" y="2884425"/>
                </a:cubicBezTo>
                <a:cubicBezTo>
                  <a:pt x="5776515" y="2896993"/>
                  <a:pt x="5332045" y="2849366"/>
                  <a:pt x="5169423" y="2884425"/>
                </a:cubicBezTo>
                <a:cubicBezTo>
                  <a:pt x="5006801" y="2919484"/>
                  <a:pt x="4872059" y="2889535"/>
                  <a:pt x="4672241" y="2884425"/>
                </a:cubicBezTo>
                <a:cubicBezTo>
                  <a:pt x="4472423" y="2879315"/>
                  <a:pt x="4440135" y="2866844"/>
                  <a:pt x="4245174" y="2884425"/>
                </a:cubicBezTo>
                <a:cubicBezTo>
                  <a:pt x="4050213" y="2902006"/>
                  <a:pt x="3793669" y="2913740"/>
                  <a:pt x="3467529" y="2884425"/>
                </a:cubicBezTo>
                <a:cubicBezTo>
                  <a:pt x="3141389" y="2855110"/>
                  <a:pt x="3110080" y="2884242"/>
                  <a:pt x="2970347" y="2884425"/>
                </a:cubicBezTo>
                <a:cubicBezTo>
                  <a:pt x="2830614" y="2884608"/>
                  <a:pt x="2666605" y="2887598"/>
                  <a:pt x="2543280" y="2884425"/>
                </a:cubicBezTo>
                <a:cubicBezTo>
                  <a:pt x="2419955" y="2881252"/>
                  <a:pt x="2066181" y="2897416"/>
                  <a:pt x="1765635" y="2884425"/>
                </a:cubicBezTo>
                <a:cubicBezTo>
                  <a:pt x="1465090" y="2871434"/>
                  <a:pt x="1325017" y="2898962"/>
                  <a:pt x="987991" y="2884425"/>
                </a:cubicBezTo>
                <a:cubicBezTo>
                  <a:pt x="650965" y="2869888"/>
                  <a:pt x="703984" y="2865574"/>
                  <a:pt x="560924" y="2884425"/>
                </a:cubicBezTo>
                <a:cubicBezTo>
                  <a:pt x="417864" y="2903276"/>
                  <a:pt x="224127" y="2863363"/>
                  <a:pt x="0" y="2884425"/>
                </a:cubicBezTo>
                <a:cubicBezTo>
                  <a:pt x="-10134" y="2678266"/>
                  <a:pt x="5023" y="2543431"/>
                  <a:pt x="0" y="2249852"/>
                </a:cubicBezTo>
                <a:cubicBezTo>
                  <a:pt x="-5023" y="1956273"/>
                  <a:pt x="5296" y="1892164"/>
                  <a:pt x="0" y="1615278"/>
                </a:cubicBezTo>
                <a:cubicBezTo>
                  <a:pt x="-5296" y="1338392"/>
                  <a:pt x="6148" y="1300008"/>
                  <a:pt x="0" y="1124926"/>
                </a:cubicBezTo>
                <a:cubicBezTo>
                  <a:pt x="-6148" y="949844"/>
                  <a:pt x="23261" y="751918"/>
                  <a:pt x="0" y="634573"/>
                </a:cubicBezTo>
                <a:cubicBezTo>
                  <a:pt x="-23261" y="517228"/>
                  <a:pt x="-27946" y="305196"/>
                  <a:pt x="0" y="0"/>
                </a:cubicBezTo>
                <a:close/>
              </a:path>
              <a:path w="7011548" h="2884425" stroke="0" extrusionOk="0">
                <a:moveTo>
                  <a:pt x="0" y="0"/>
                </a:moveTo>
                <a:cubicBezTo>
                  <a:pt x="85633" y="-4040"/>
                  <a:pt x="255647" y="-12065"/>
                  <a:pt x="427067" y="0"/>
                </a:cubicBezTo>
                <a:cubicBezTo>
                  <a:pt x="598487" y="12065"/>
                  <a:pt x="641159" y="8787"/>
                  <a:pt x="854134" y="0"/>
                </a:cubicBezTo>
                <a:cubicBezTo>
                  <a:pt x="1067109" y="-8787"/>
                  <a:pt x="1448772" y="13462"/>
                  <a:pt x="1631778" y="0"/>
                </a:cubicBezTo>
                <a:cubicBezTo>
                  <a:pt x="1814784" y="-13462"/>
                  <a:pt x="1898803" y="-3629"/>
                  <a:pt x="2058845" y="0"/>
                </a:cubicBezTo>
                <a:cubicBezTo>
                  <a:pt x="2218887" y="3629"/>
                  <a:pt x="2666305" y="35456"/>
                  <a:pt x="2836490" y="0"/>
                </a:cubicBezTo>
                <a:cubicBezTo>
                  <a:pt x="3006675" y="-35456"/>
                  <a:pt x="3277838" y="-8565"/>
                  <a:pt x="3403788" y="0"/>
                </a:cubicBezTo>
                <a:cubicBezTo>
                  <a:pt x="3529738" y="8565"/>
                  <a:pt x="3768179" y="-13146"/>
                  <a:pt x="3971086" y="0"/>
                </a:cubicBezTo>
                <a:cubicBezTo>
                  <a:pt x="4173993" y="13146"/>
                  <a:pt x="4398673" y="-26637"/>
                  <a:pt x="4538384" y="0"/>
                </a:cubicBezTo>
                <a:cubicBezTo>
                  <a:pt x="4678095" y="26637"/>
                  <a:pt x="4881973" y="16998"/>
                  <a:pt x="5105682" y="0"/>
                </a:cubicBezTo>
                <a:cubicBezTo>
                  <a:pt x="5329391" y="-16998"/>
                  <a:pt x="5406786" y="1014"/>
                  <a:pt x="5602864" y="0"/>
                </a:cubicBezTo>
                <a:cubicBezTo>
                  <a:pt x="5798942" y="-1014"/>
                  <a:pt x="5959935" y="9936"/>
                  <a:pt x="6240278" y="0"/>
                </a:cubicBezTo>
                <a:cubicBezTo>
                  <a:pt x="6520621" y="-9936"/>
                  <a:pt x="6751080" y="17821"/>
                  <a:pt x="7011548" y="0"/>
                </a:cubicBezTo>
                <a:cubicBezTo>
                  <a:pt x="7024724" y="128713"/>
                  <a:pt x="6996263" y="287672"/>
                  <a:pt x="7011548" y="519197"/>
                </a:cubicBezTo>
                <a:cubicBezTo>
                  <a:pt x="7026833" y="750722"/>
                  <a:pt x="6990542" y="893052"/>
                  <a:pt x="7011548" y="1038393"/>
                </a:cubicBezTo>
                <a:cubicBezTo>
                  <a:pt x="7032554" y="1183734"/>
                  <a:pt x="6993574" y="1384319"/>
                  <a:pt x="7011548" y="1615278"/>
                </a:cubicBezTo>
                <a:cubicBezTo>
                  <a:pt x="7029522" y="1846237"/>
                  <a:pt x="7017056" y="2008254"/>
                  <a:pt x="7011548" y="2192163"/>
                </a:cubicBezTo>
                <a:cubicBezTo>
                  <a:pt x="7006040" y="2376073"/>
                  <a:pt x="7012504" y="2584808"/>
                  <a:pt x="7011548" y="2884425"/>
                </a:cubicBezTo>
                <a:cubicBezTo>
                  <a:pt x="6804204" y="2874830"/>
                  <a:pt x="6577730" y="2892491"/>
                  <a:pt x="6304019" y="2884425"/>
                </a:cubicBezTo>
                <a:cubicBezTo>
                  <a:pt x="6030308" y="2876359"/>
                  <a:pt x="5795232" y="2904032"/>
                  <a:pt x="5596490" y="2884425"/>
                </a:cubicBezTo>
                <a:cubicBezTo>
                  <a:pt x="5397748" y="2864818"/>
                  <a:pt x="5018273" y="2899458"/>
                  <a:pt x="4818846" y="2884425"/>
                </a:cubicBezTo>
                <a:cubicBezTo>
                  <a:pt x="4619419" y="2869392"/>
                  <a:pt x="4543816" y="2898373"/>
                  <a:pt x="4391779" y="2884425"/>
                </a:cubicBezTo>
                <a:cubicBezTo>
                  <a:pt x="4239742" y="2870477"/>
                  <a:pt x="4171929" y="2901279"/>
                  <a:pt x="3964712" y="2884425"/>
                </a:cubicBezTo>
                <a:cubicBezTo>
                  <a:pt x="3757495" y="2867571"/>
                  <a:pt x="3631337" y="2877619"/>
                  <a:pt x="3537645" y="2884425"/>
                </a:cubicBezTo>
                <a:cubicBezTo>
                  <a:pt x="3443953" y="2891231"/>
                  <a:pt x="3129206" y="2861032"/>
                  <a:pt x="2760000" y="2884425"/>
                </a:cubicBezTo>
                <a:cubicBezTo>
                  <a:pt x="2390794" y="2907818"/>
                  <a:pt x="2417121" y="2906233"/>
                  <a:pt x="2262818" y="2884425"/>
                </a:cubicBezTo>
                <a:cubicBezTo>
                  <a:pt x="2108515" y="2862617"/>
                  <a:pt x="2004569" y="2882956"/>
                  <a:pt x="1765635" y="2884425"/>
                </a:cubicBezTo>
                <a:cubicBezTo>
                  <a:pt x="1526701" y="2885894"/>
                  <a:pt x="1475389" y="2904709"/>
                  <a:pt x="1268453" y="2884425"/>
                </a:cubicBezTo>
                <a:cubicBezTo>
                  <a:pt x="1061517" y="2864141"/>
                  <a:pt x="518387" y="2937191"/>
                  <a:pt x="0" y="2884425"/>
                </a:cubicBezTo>
                <a:cubicBezTo>
                  <a:pt x="-6717" y="2639778"/>
                  <a:pt x="5514" y="2537008"/>
                  <a:pt x="0" y="2365229"/>
                </a:cubicBezTo>
                <a:cubicBezTo>
                  <a:pt x="-5514" y="2193450"/>
                  <a:pt x="11502" y="1947019"/>
                  <a:pt x="0" y="1759499"/>
                </a:cubicBezTo>
                <a:cubicBezTo>
                  <a:pt x="-11502" y="1571979"/>
                  <a:pt x="6607" y="1408137"/>
                  <a:pt x="0" y="1124926"/>
                </a:cubicBezTo>
                <a:cubicBezTo>
                  <a:pt x="-6607" y="841715"/>
                  <a:pt x="15570" y="749148"/>
                  <a:pt x="0" y="490352"/>
                </a:cubicBezTo>
                <a:cubicBezTo>
                  <a:pt x="-15570" y="231556"/>
                  <a:pt x="23388" y="185673"/>
                  <a:pt x="0" y="0"/>
                </a:cubicBezTo>
                <a:close/>
              </a:path>
            </a:pathLst>
          </a:custGeom>
          <a:ln>
            <a:solidFill>
              <a:srgbClr val="05FFB9"/>
            </a:solidFill>
            <a:extLst>
              <a:ext uri="{C807C97D-BFC1-408E-A445-0C87EB9F89A2}">
                <ask:lineSketchStyleProps xmlns:ask="http://schemas.microsoft.com/office/drawing/2018/sketchyshapes" sd="4038478229">
                  <a:prstGeom prst="rect">
                    <a:avLst/>
                  </a:prstGeom>
                  <ask:type>
                    <ask:lineSketchFreehand/>
                  </ask:type>
                </ask:lineSketchStyleProps>
              </a:ext>
            </a:extLst>
          </a:ln>
        </p:spPr>
      </p:pic>
    </p:spTree>
    <p:extLst>
      <p:ext uri="{BB962C8B-B14F-4D97-AF65-F5344CB8AC3E}">
        <p14:creationId xmlns:p14="http://schemas.microsoft.com/office/powerpoint/2010/main" val="106947237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C4AA472-3CD1-127D-F019-25CF2F90B826}"/>
              </a:ext>
            </a:extLst>
          </p:cNvPr>
          <p:cNvSpPr txBox="1"/>
          <p:nvPr/>
        </p:nvSpPr>
        <p:spPr>
          <a:xfrm>
            <a:off x="7738563" y="2002131"/>
            <a:ext cx="4057197" cy="1754326"/>
          </a:xfrm>
          <a:prstGeom prst="rect">
            <a:avLst/>
          </a:prstGeom>
          <a:noFill/>
        </p:spPr>
        <p:txBody>
          <a:bodyPr wrap="square">
            <a:spAutoFit/>
          </a:bodyPr>
          <a:lstStyle/>
          <a:p>
            <a:r>
              <a:rPr lang="en-US" dirty="0">
                <a:solidFill>
                  <a:schemeClr val="bg1">
                    <a:lumMod val="65000"/>
                  </a:schemeClr>
                </a:solidFill>
                <a:latin typeface="Segoe UI" panose="020B0502040204020203" pitchFamily="34" charset="0"/>
                <a:cs typeface="Segoe UI" panose="020B0502040204020203" pitchFamily="34" charset="0"/>
              </a:rPr>
              <a:t>Based on the visualization provided, it appears that the highest number of crashes takes place during the fall and summer seasons. Conversely, the lowest number of crashes is observed during the spring season.</a:t>
            </a:r>
          </a:p>
        </p:txBody>
      </p:sp>
      <p:sp>
        <p:nvSpPr>
          <p:cNvPr id="2" name="TextBox 1">
            <a:extLst>
              <a:ext uri="{FF2B5EF4-FFF2-40B4-BE49-F238E27FC236}">
                <a16:creationId xmlns:a16="http://schemas.microsoft.com/office/drawing/2014/main" id="{2EE54654-8CFA-C791-68F8-86D454580E2A}"/>
              </a:ext>
            </a:extLst>
          </p:cNvPr>
          <p:cNvSpPr txBox="1"/>
          <p:nvPr/>
        </p:nvSpPr>
        <p:spPr>
          <a:xfrm>
            <a:off x="355600" y="325120"/>
            <a:ext cx="11338560" cy="584775"/>
          </a:xfrm>
          <a:prstGeom prst="rect">
            <a:avLst/>
          </a:prstGeom>
          <a:noFill/>
        </p:spPr>
        <p:txBody>
          <a:bodyPr wrap="square" rtlCol="0">
            <a:spAutoFit/>
          </a:bodyPr>
          <a:lstStyle/>
          <a:p>
            <a:pPr algn="ctr"/>
            <a:r>
              <a:rPr lang="en-CA" sz="3200" b="1" dirty="0">
                <a:solidFill>
                  <a:schemeClr val="bg1">
                    <a:lumMod val="65000"/>
                  </a:schemeClr>
                </a:solidFill>
                <a:latin typeface="Cascadia Code Light" panose="020B0609020000020004" pitchFamily="49" charset="0"/>
                <a:cs typeface="Cascadia Code Light" panose="020B0609020000020004" pitchFamily="49" charset="0"/>
              </a:rPr>
              <a:t>Traffic Crashes in Different Seasons</a:t>
            </a:r>
          </a:p>
        </p:txBody>
      </p:sp>
      <p:pic>
        <p:nvPicPr>
          <p:cNvPr id="4" name="Picture 3">
            <a:extLst>
              <a:ext uri="{FF2B5EF4-FFF2-40B4-BE49-F238E27FC236}">
                <a16:creationId xmlns:a16="http://schemas.microsoft.com/office/drawing/2014/main" id="{90011005-53A9-6583-F48C-84B2C1E16B3A}"/>
              </a:ext>
            </a:extLst>
          </p:cNvPr>
          <p:cNvPicPr>
            <a:picLocks noChangeAspect="1"/>
          </p:cNvPicPr>
          <p:nvPr/>
        </p:nvPicPr>
        <p:blipFill rotWithShape="1">
          <a:blip r:embed="rId2"/>
          <a:srcRect l="2245" t="7002" r="1846" b="4055"/>
          <a:stretch/>
        </p:blipFill>
        <p:spPr>
          <a:xfrm>
            <a:off x="551998" y="1372387"/>
            <a:ext cx="7011548" cy="3013814"/>
          </a:xfrm>
          <a:custGeom>
            <a:avLst/>
            <a:gdLst>
              <a:gd name="connsiteX0" fmla="*/ 0 w 7011548"/>
              <a:gd name="connsiteY0" fmla="*/ 0 h 3013814"/>
              <a:gd name="connsiteX1" fmla="*/ 637413 w 7011548"/>
              <a:gd name="connsiteY1" fmla="*/ 0 h 3013814"/>
              <a:gd name="connsiteX2" fmla="*/ 1064480 w 7011548"/>
              <a:gd name="connsiteY2" fmla="*/ 0 h 3013814"/>
              <a:gd name="connsiteX3" fmla="*/ 1561663 w 7011548"/>
              <a:gd name="connsiteY3" fmla="*/ 0 h 3013814"/>
              <a:gd name="connsiteX4" fmla="*/ 1988730 w 7011548"/>
              <a:gd name="connsiteY4" fmla="*/ 0 h 3013814"/>
              <a:gd name="connsiteX5" fmla="*/ 2556028 w 7011548"/>
              <a:gd name="connsiteY5" fmla="*/ 0 h 3013814"/>
              <a:gd name="connsiteX6" fmla="*/ 3123326 w 7011548"/>
              <a:gd name="connsiteY6" fmla="*/ 0 h 3013814"/>
              <a:gd name="connsiteX7" fmla="*/ 3900970 w 7011548"/>
              <a:gd name="connsiteY7" fmla="*/ 0 h 3013814"/>
              <a:gd name="connsiteX8" fmla="*/ 4468268 w 7011548"/>
              <a:gd name="connsiteY8" fmla="*/ 0 h 3013814"/>
              <a:gd name="connsiteX9" fmla="*/ 4895335 w 7011548"/>
              <a:gd name="connsiteY9" fmla="*/ 0 h 3013814"/>
              <a:gd name="connsiteX10" fmla="*/ 5462633 w 7011548"/>
              <a:gd name="connsiteY10" fmla="*/ 0 h 3013814"/>
              <a:gd name="connsiteX11" fmla="*/ 5959816 w 7011548"/>
              <a:gd name="connsiteY11" fmla="*/ 0 h 3013814"/>
              <a:gd name="connsiteX12" fmla="*/ 7011548 w 7011548"/>
              <a:gd name="connsiteY12" fmla="*/ 0 h 3013814"/>
              <a:gd name="connsiteX13" fmla="*/ 7011548 w 7011548"/>
              <a:gd name="connsiteY13" fmla="*/ 512348 h 3013814"/>
              <a:gd name="connsiteX14" fmla="*/ 7011548 w 7011548"/>
              <a:gd name="connsiteY14" fmla="*/ 1175387 h 3013814"/>
              <a:gd name="connsiteX15" fmla="*/ 7011548 w 7011548"/>
              <a:gd name="connsiteY15" fmla="*/ 1778150 h 3013814"/>
              <a:gd name="connsiteX16" fmla="*/ 7011548 w 7011548"/>
              <a:gd name="connsiteY16" fmla="*/ 2411051 h 3013814"/>
              <a:gd name="connsiteX17" fmla="*/ 7011548 w 7011548"/>
              <a:gd name="connsiteY17" fmla="*/ 3013814 h 3013814"/>
              <a:gd name="connsiteX18" fmla="*/ 6374135 w 7011548"/>
              <a:gd name="connsiteY18" fmla="*/ 3013814 h 3013814"/>
              <a:gd name="connsiteX19" fmla="*/ 5947068 w 7011548"/>
              <a:gd name="connsiteY19" fmla="*/ 3013814 h 3013814"/>
              <a:gd name="connsiteX20" fmla="*/ 5169423 w 7011548"/>
              <a:gd name="connsiteY20" fmla="*/ 3013814 h 3013814"/>
              <a:gd name="connsiteX21" fmla="*/ 4672241 w 7011548"/>
              <a:gd name="connsiteY21" fmla="*/ 3013814 h 3013814"/>
              <a:gd name="connsiteX22" fmla="*/ 4245174 w 7011548"/>
              <a:gd name="connsiteY22" fmla="*/ 3013814 h 3013814"/>
              <a:gd name="connsiteX23" fmla="*/ 3467529 w 7011548"/>
              <a:gd name="connsiteY23" fmla="*/ 3013814 h 3013814"/>
              <a:gd name="connsiteX24" fmla="*/ 2970347 w 7011548"/>
              <a:gd name="connsiteY24" fmla="*/ 3013814 h 3013814"/>
              <a:gd name="connsiteX25" fmla="*/ 2543280 w 7011548"/>
              <a:gd name="connsiteY25" fmla="*/ 3013814 h 3013814"/>
              <a:gd name="connsiteX26" fmla="*/ 1765635 w 7011548"/>
              <a:gd name="connsiteY26" fmla="*/ 3013814 h 3013814"/>
              <a:gd name="connsiteX27" fmla="*/ 987991 w 7011548"/>
              <a:gd name="connsiteY27" fmla="*/ 3013814 h 3013814"/>
              <a:gd name="connsiteX28" fmla="*/ 560924 w 7011548"/>
              <a:gd name="connsiteY28" fmla="*/ 3013814 h 3013814"/>
              <a:gd name="connsiteX29" fmla="*/ 0 w 7011548"/>
              <a:gd name="connsiteY29" fmla="*/ 3013814 h 3013814"/>
              <a:gd name="connsiteX30" fmla="*/ 0 w 7011548"/>
              <a:gd name="connsiteY30" fmla="*/ 2350775 h 3013814"/>
              <a:gd name="connsiteX31" fmla="*/ 0 w 7011548"/>
              <a:gd name="connsiteY31" fmla="*/ 1687736 h 3013814"/>
              <a:gd name="connsiteX32" fmla="*/ 0 w 7011548"/>
              <a:gd name="connsiteY32" fmla="*/ 1175387 h 3013814"/>
              <a:gd name="connsiteX33" fmla="*/ 0 w 7011548"/>
              <a:gd name="connsiteY33" fmla="*/ 663039 h 3013814"/>
              <a:gd name="connsiteX34" fmla="*/ 0 w 7011548"/>
              <a:gd name="connsiteY34" fmla="*/ 0 h 3013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011548" h="3013814" fill="none" extrusionOk="0">
                <a:moveTo>
                  <a:pt x="0" y="0"/>
                </a:moveTo>
                <a:cubicBezTo>
                  <a:pt x="281659" y="16065"/>
                  <a:pt x="405743" y="-17755"/>
                  <a:pt x="637413" y="0"/>
                </a:cubicBezTo>
                <a:cubicBezTo>
                  <a:pt x="869083" y="17755"/>
                  <a:pt x="878431" y="14866"/>
                  <a:pt x="1064480" y="0"/>
                </a:cubicBezTo>
                <a:cubicBezTo>
                  <a:pt x="1250529" y="-14866"/>
                  <a:pt x="1447818" y="-12841"/>
                  <a:pt x="1561663" y="0"/>
                </a:cubicBezTo>
                <a:cubicBezTo>
                  <a:pt x="1675508" y="12841"/>
                  <a:pt x="1866795" y="-14481"/>
                  <a:pt x="1988730" y="0"/>
                </a:cubicBezTo>
                <a:cubicBezTo>
                  <a:pt x="2110665" y="14481"/>
                  <a:pt x="2425234" y="-701"/>
                  <a:pt x="2556028" y="0"/>
                </a:cubicBezTo>
                <a:cubicBezTo>
                  <a:pt x="2686822" y="701"/>
                  <a:pt x="2906299" y="18658"/>
                  <a:pt x="3123326" y="0"/>
                </a:cubicBezTo>
                <a:cubicBezTo>
                  <a:pt x="3340353" y="-18658"/>
                  <a:pt x="3690062" y="-5907"/>
                  <a:pt x="3900970" y="0"/>
                </a:cubicBezTo>
                <a:cubicBezTo>
                  <a:pt x="4111878" y="5907"/>
                  <a:pt x="4222110" y="-26038"/>
                  <a:pt x="4468268" y="0"/>
                </a:cubicBezTo>
                <a:cubicBezTo>
                  <a:pt x="4714426" y="26038"/>
                  <a:pt x="4770567" y="-18827"/>
                  <a:pt x="4895335" y="0"/>
                </a:cubicBezTo>
                <a:cubicBezTo>
                  <a:pt x="5020103" y="18827"/>
                  <a:pt x="5210578" y="-6139"/>
                  <a:pt x="5462633" y="0"/>
                </a:cubicBezTo>
                <a:cubicBezTo>
                  <a:pt x="5714688" y="6139"/>
                  <a:pt x="5805045" y="-6597"/>
                  <a:pt x="5959816" y="0"/>
                </a:cubicBezTo>
                <a:cubicBezTo>
                  <a:pt x="6114587" y="6597"/>
                  <a:pt x="6708094" y="26220"/>
                  <a:pt x="7011548" y="0"/>
                </a:cubicBezTo>
                <a:cubicBezTo>
                  <a:pt x="6998093" y="133981"/>
                  <a:pt x="6991916" y="334297"/>
                  <a:pt x="7011548" y="512348"/>
                </a:cubicBezTo>
                <a:cubicBezTo>
                  <a:pt x="7031180" y="690399"/>
                  <a:pt x="7007612" y="1039221"/>
                  <a:pt x="7011548" y="1175387"/>
                </a:cubicBezTo>
                <a:cubicBezTo>
                  <a:pt x="7015484" y="1311553"/>
                  <a:pt x="7028279" y="1605220"/>
                  <a:pt x="7011548" y="1778150"/>
                </a:cubicBezTo>
                <a:cubicBezTo>
                  <a:pt x="6994817" y="1951080"/>
                  <a:pt x="6994072" y="2125153"/>
                  <a:pt x="7011548" y="2411051"/>
                </a:cubicBezTo>
                <a:cubicBezTo>
                  <a:pt x="7029024" y="2696949"/>
                  <a:pt x="6997410" y="2874783"/>
                  <a:pt x="7011548" y="3013814"/>
                </a:cubicBezTo>
                <a:cubicBezTo>
                  <a:pt x="6760685" y="2989643"/>
                  <a:pt x="6567035" y="3015796"/>
                  <a:pt x="6374135" y="3013814"/>
                </a:cubicBezTo>
                <a:cubicBezTo>
                  <a:pt x="6181235" y="3011832"/>
                  <a:pt x="6117621" y="3001246"/>
                  <a:pt x="5947068" y="3013814"/>
                </a:cubicBezTo>
                <a:cubicBezTo>
                  <a:pt x="5776515" y="3026382"/>
                  <a:pt x="5332045" y="2978755"/>
                  <a:pt x="5169423" y="3013814"/>
                </a:cubicBezTo>
                <a:cubicBezTo>
                  <a:pt x="5006801" y="3048873"/>
                  <a:pt x="4872059" y="3018924"/>
                  <a:pt x="4672241" y="3013814"/>
                </a:cubicBezTo>
                <a:cubicBezTo>
                  <a:pt x="4472423" y="3008704"/>
                  <a:pt x="4440135" y="2996233"/>
                  <a:pt x="4245174" y="3013814"/>
                </a:cubicBezTo>
                <a:cubicBezTo>
                  <a:pt x="4050213" y="3031395"/>
                  <a:pt x="3793669" y="3043129"/>
                  <a:pt x="3467529" y="3013814"/>
                </a:cubicBezTo>
                <a:cubicBezTo>
                  <a:pt x="3141389" y="2984499"/>
                  <a:pt x="3110080" y="3013631"/>
                  <a:pt x="2970347" y="3013814"/>
                </a:cubicBezTo>
                <a:cubicBezTo>
                  <a:pt x="2830614" y="3013997"/>
                  <a:pt x="2666605" y="3016987"/>
                  <a:pt x="2543280" y="3013814"/>
                </a:cubicBezTo>
                <a:cubicBezTo>
                  <a:pt x="2419955" y="3010641"/>
                  <a:pt x="2066181" y="3026805"/>
                  <a:pt x="1765635" y="3013814"/>
                </a:cubicBezTo>
                <a:cubicBezTo>
                  <a:pt x="1465090" y="3000823"/>
                  <a:pt x="1325017" y="3028351"/>
                  <a:pt x="987991" y="3013814"/>
                </a:cubicBezTo>
                <a:cubicBezTo>
                  <a:pt x="650965" y="2999277"/>
                  <a:pt x="703984" y="2994963"/>
                  <a:pt x="560924" y="3013814"/>
                </a:cubicBezTo>
                <a:cubicBezTo>
                  <a:pt x="417864" y="3032665"/>
                  <a:pt x="224127" y="2992752"/>
                  <a:pt x="0" y="3013814"/>
                </a:cubicBezTo>
                <a:cubicBezTo>
                  <a:pt x="11445" y="2836338"/>
                  <a:pt x="20985" y="2648983"/>
                  <a:pt x="0" y="2350775"/>
                </a:cubicBezTo>
                <a:cubicBezTo>
                  <a:pt x="-20985" y="2052567"/>
                  <a:pt x="14661" y="1893477"/>
                  <a:pt x="0" y="1687736"/>
                </a:cubicBezTo>
                <a:cubicBezTo>
                  <a:pt x="-14661" y="1481995"/>
                  <a:pt x="25428" y="1341438"/>
                  <a:pt x="0" y="1175387"/>
                </a:cubicBezTo>
                <a:cubicBezTo>
                  <a:pt x="-25428" y="1009336"/>
                  <a:pt x="14169" y="772948"/>
                  <a:pt x="0" y="663039"/>
                </a:cubicBezTo>
                <a:cubicBezTo>
                  <a:pt x="-14169" y="553130"/>
                  <a:pt x="1050" y="155000"/>
                  <a:pt x="0" y="0"/>
                </a:cubicBezTo>
                <a:close/>
              </a:path>
              <a:path w="7011548" h="3013814" stroke="0" extrusionOk="0">
                <a:moveTo>
                  <a:pt x="0" y="0"/>
                </a:moveTo>
                <a:cubicBezTo>
                  <a:pt x="85633" y="-4040"/>
                  <a:pt x="255647" y="-12065"/>
                  <a:pt x="427067" y="0"/>
                </a:cubicBezTo>
                <a:cubicBezTo>
                  <a:pt x="598487" y="12065"/>
                  <a:pt x="641159" y="8787"/>
                  <a:pt x="854134" y="0"/>
                </a:cubicBezTo>
                <a:cubicBezTo>
                  <a:pt x="1067109" y="-8787"/>
                  <a:pt x="1448772" y="13462"/>
                  <a:pt x="1631778" y="0"/>
                </a:cubicBezTo>
                <a:cubicBezTo>
                  <a:pt x="1814784" y="-13462"/>
                  <a:pt x="1898803" y="-3629"/>
                  <a:pt x="2058845" y="0"/>
                </a:cubicBezTo>
                <a:cubicBezTo>
                  <a:pt x="2218887" y="3629"/>
                  <a:pt x="2666305" y="35456"/>
                  <a:pt x="2836490" y="0"/>
                </a:cubicBezTo>
                <a:cubicBezTo>
                  <a:pt x="3006675" y="-35456"/>
                  <a:pt x="3277838" y="-8565"/>
                  <a:pt x="3403788" y="0"/>
                </a:cubicBezTo>
                <a:cubicBezTo>
                  <a:pt x="3529738" y="8565"/>
                  <a:pt x="3768179" y="-13146"/>
                  <a:pt x="3971086" y="0"/>
                </a:cubicBezTo>
                <a:cubicBezTo>
                  <a:pt x="4173993" y="13146"/>
                  <a:pt x="4398673" y="-26637"/>
                  <a:pt x="4538384" y="0"/>
                </a:cubicBezTo>
                <a:cubicBezTo>
                  <a:pt x="4678095" y="26637"/>
                  <a:pt x="4881973" y="16998"/>
                  <a:pt x="5105682" y="0"/>
                </a:cubicBezTo>
                <a:cubicBezTo>
                  <a:pt x="5329391" y="-16998"/>
                  <a:pt x="5406786" y="1014"/>
                  <a:pt x="5602864" y="0"/>
                </a:cubicBezTo>
                <a:cubicBezTo>
                  <a:pt x="5798942" y="-1014"/>
                  <a:pt x="5959935" y="9936"/>
                  <a:pt x="6240278" y="0"/>
                </a:cubicBezTo>
                <a:cubicBezTo>
                  <a:pt x="6520621" y="-9936"/>
                  <a:pt x="6751080" y="17821"/>
                  <a:pt x="7011548" y="0"/>
                </a:cubicBezTo>
                <a:cubicBezTo>
                  <a:pt x="7031368" y="111371"/>
                  <a:pt x="7012005" y="357148"/>
                  <a:pt x="7011548" y="542487"/>
                </a:cubicBezTo>
                <a:cubicBezTo>
                  <a:pt x="7011091" y="727826"/>
                  <a:pt x="7003140" y="975045"/>
                  <a:pt x="7011548" y="1084973"/>
                </a:cubicBezTo>
                <a:cubicBezTo>
                  <a:pt x="7019956" y="1194901"/>
                  <a:pt x="7038650" y="1467625"/>
                  <a:pt x="7011548" y="1687736"/>
                </a:cubicBezTo>
                <a:cubicBezTo>
                  <a:pt x="6984446" y="1907847"/>
                  <a:pt x="7033704" y="2019316"/>
                  <a:pt x="7011548" y="2290499"/>
                </a:cubicBezTo>
                <a:cubicBezTo>
                  <a:pt x="6989392" y="2561682"/>
                  <a:pt x="7028003" y="2726373"/>
                  <a:pt x="7011548" y="3013814"/>
                </a:cubicBezTo>
                <a:cubicBezTo>
                  <a:pt x="6804204" y="3004219"/>
                  <a:pt x="6577730" y="3021880"/>
                  <a:pt x="6304019" y="3013814"/>
                </a:cubicBezTo>
                <a:cubicBezTo>
                  <a:pt x="6030308" y="3005748"/>
                  <a:pt x="5795232" y="3033421"/>
                  <a:pt x="5596490" y="3013814"/>
                </a:cubicBezTo>
                <a:cubicBezTo>
                  <a:pt x="5397748" y="2994207"/>
                  <a:pt x="5018273" y="3028847"/>
                  <a:pt x="4818846" y="3013814"/>
                </a:cubicBezTo>
                <a:cubicBezTo>
                  <a:pt x="4619419" y="2998781"/>
                  <a:pt x="4543816" y="3027762"/>
                  <a:pt x="4391779" y="3013814"/>
                </a:cubicBezTo>
                <a:cubicBezTo>
                  <a:pt x="4239742" y="2999866"/>
                  <a:pt x="4171929" y="3030668"/>
                  <a:pt x="3964712" y="3013814"/>
                </a:cubicBezTo>
                <a:cubicBezTo>
                  <a:pt x="3757495" y="2996960"/>
                  <a:pt x="3631337" y="3007008"/>
                  <a:pt x="3537645" y="3013814"/>
                </a:cubicBezTo>
                <a:cubicBezTo>
                  <a:pt x="3443953" y="3020620"/>
                  <a:pt x="3129206" y="2990421"/>
                  <a:pt x="2760000" y="3013814"/>
                </a:cubicBezTo>
                <a:cubicBezTo>
                  <a:pt x="2390794" y="3037207"/>
                  <a:pt x="2417121" y="3035622"/>
                  <a:pt x="2262818" y="3013814"/>
                </a:cubicBezTo>
                <a:cubicBezTo>
                  <a:pt x="2108515" y="2992006"/>
                  <a:pt x="2004569" y="3012345"/>
                  <a:pt x="1765635" y="3013814"/>
                </a:cubicBezTo>
                <a:cubicBezTo>
                  <a:pt x="1526701" y="3015283"/>
                  <a:pt x="1475389" y="3034098"/>
                  <a:pt x="1268453" y="3013814"/>
                </a:cubicBezTo>
                <a:cubicBezTo>
                  <a:pt x="1061517" y="2993530"/>
                  <a:pt x="518387" y="3066580"/>
                  <a:pt x="0" y="3013814"/>
                </a:cubicBezTo>
                <a:cubicBezTo>
                  <a:pt x="21798" y="2847819"/>
                  <a:pt x="6753" y="2611132"/>
                  <a:pt x="0" y="2471327"/>
                </a:cubicBezTo>
                <a:cubicBezTo>
                  <a:pt x="-6753" y="2331522"/>
                  <a:pt x="-24337" y="2049982"/>
                  <a:pt x="0" y="1838427"/>
                </a:cubicBezTo>
                <a:cubicBezTo>
                  <a:pt x="24337" y="1626872"/>
                  <a:pt x="973" y="1360181"/>
                  <a:pt x="0" y="1175387"/>
                </a:cubicBezTo>
                <a:cubicBezTo>
                  <a:pt x="-973" y="990593"/>
                  <a:pt x="16801" y="672345"/>
                  <a:pt x="0" y="512348"/>
                </a:cubicBezTo>
                <a:cubicBezTo>
                  <a:pt x="-16801" y="352351"/>
                  <a:pt x="-16205" y="247052"/>
                  <a:pt x="0" y="0"/>
                </a:cubicBezTo>
                <a:close/>
              </a:path>
            </a:pathLst>
          </a:custGeom>
          <a:ln>
            <a:solidFill>
              <a:srgbClr val="05FFB9"/>
            </a:solidFill>
            <a:extLst>
              <a:ext uri="{C807C97D-BFC1-408E-A445-0C87EB9F89A2}">
                <ask:lineSketchStyleProps xmlns:ask="http://schemas.microsoft.com/office/drawing/2018/sketchyshapes" sd="4038478229">
                  <a:prstGeom prst="rect">
                    <a:avLst/>
                  </a:prstGeom>
                  <ask:type>
                    <ask:lineSketchFreehand/>
                  </ask:type>
                </ask:lineSketchStyleProps>
              </a:ext>
            </a:extLst>
          </a:ln>
        </p:spPr>
      </p:pic>
      <p:sp>
        <p:nvSpPr>
          <p:cNvPr id="6" name="TextBox 5">
            <a:extLst>
              <a:ext uri="{FF2B5EF4-FFF2-40B4-BE49-F238E27FC236}">
                <a16:creationId xmlns:a16="http://schemas.microsoft.com/office/drawing/2014/main" id="{6F249A7A-4A4E-1464-449D-00FD830AA052}"/>
              </a:ext>
            </a:extLst>
          </p:cNvPr>
          <p:cNvSpPr txBox="1"/>
          <p:nvPr/>
        </p:nvSpPr>
        <p:spPr>
          <a:xfrm>
            <a:off x="436880" y="4608450"/>
            <a:ext cx="10302240" cy="1754326"/>
          </a:xfrm>
          <a:prstGeom prst="rect">
            <a:avLst/>
          </a:prstGeom>
          <a:noFill/>
        </p:spPr>
        <p:txBody>
          <a:bodyPr wrap="square">
            <a:spAutoFit/>
          </a:bodyPr>
          <a:lstStyle/>
          <a:p>
            <a:r>
              <a:rPr lang="en-CA" sz="1200" b="0" dirty="0">
                <a:solidFill>
                  <a:schemeClr val="bg1"/>
                </a:solidFill>
                <a:effectLst/>
                <a:latin typeface="Consolas" panose="020B0609020204030204" pitchFamily="49" charset="0"/>
              </a:rPr>
              <a:t>Season = </a:t>
            </a:r>
          </a:p>
          <a:p>
            <a:r>
              <a:rPr lang="en-CA" sz="1200" b="0" dirty="0">
                <a:solidFill>
                  <a:schemeClr val="bg1"/>
                </a:solidFill>
                <a:effectLst/>
                <a:latin typeface="Consolas" panose="020B0609020204030204" pitchFamily="49" charset="0"/>
              </a:rPr>
              <a:t>SWITCH (</a:t>
            </a:r>
          </a:p>
          <a:p>
            <a:r>
              <a:rPr lang="en-CA" sz="1200" b="0" dirty="0">
                <a:solidFill>
                  <a:schemeClr val="bg1"/>
                </a:solidFill>
                <a:effectLst/>
                <a:latin typeface="Consolas" panose="020B0609020204030204" pitchFamily="49" charset="0"/>
              </a:rPr>
              <a:t>    TRUE (),</a:t>
            </a:r>
          </a:p>
          <a:p>
            <a:r>
              <a:rPr lang="en-CA" sz="1200" b="0" dirty="0">
                <a:solidFill>
                  <a:schemeClr val="bg1"/>
                </a:solidFill>
                <a:effectLst/>
                <a:latin typeface="Consolas" panose="020B0609020204030204" pitchFamily="49" charset="0"/>
              </a:rPr>
              <a:t>    MONTH ( '</a:t>
            </a:r>
            <a:r>
              <a:rPr lang="en-CA" sz="1200" b="0" dirty="0" err="1">
                <a:solidFill>
                  <a:schemeClr val="bg1"/>
                </a:solidFill>
                <a:effectLst/>
                <a:latin typeface="Consolas" panose="020B0609020204030204" pitchFamily="49" charset="0"/>
              </a:rPr>
              <a:t>Traffic_Crashes</a:t>
            </a:r>
            <a:r>
              <a:rPr lang="en-CA" sz="1200" b="0" dirty="0">
                <a:solidFill>
                  <a:schemeClr val="bg1"/>
                </a:solidFill>
                <a:effectLst/>
                <a:latin typeface="Consolas" panose="020B0609020204030204" pitchFamily="49" charset="0"/>
              </a:rPr>
              <a:t>_-_Crashes'[CRASH_DATE] ) IN {12, 1, 2}, "Winter",</a:t>
            </a:r>
          </a:p>
          <a:p>
            <a:r>
              <a:rPr lang="en-CA" sz="1200" b="0" dirty="0">
                <a:solidFill>
                  <a:schemeClr val="bg1"/>
                </a:solidFill>
                <a:effectLst/>
                <a:latin typeface="Consolas" panose="020B0609020204030204" pitchFamily="49" charset="0"/>
              </a:rPr>
              <a:t>    MONTH ( '</a:t>
            </a:r>
            <a:r>
              <a:rPr lang="en-CA" sz="1200" b="0" dirty="0" err="1">
                <a:solidFill>
                  <a:schemeClr val="bg1"/>
                </a:solidFill>
                <a:effectLst/>
                <a:latin typeface="Consolas" panose="020B0609020204030204" pitchFamily="49" charset="0"/>
              </a:rPr>
              <a:t>Traffic_Crashes</a:t>
            </a:r>
            <a:r>
              <a:rPr lang="en-CA" sz="1200" b="0" dirty="0">
                <a:solidFill>
                  <a:schemeClr val="bg1"/>
                </a:solidFill>
                <a:effectLst/>
                <a:latin typeface="Consolas" panose="020B0609020204030204" pitchFamily="49" charset="0"/>
              </a:rPr>
              <a:t>_-_Crashes'[CRASH_DATE] ) IN {3, 4, 5}, "Spring",</a:t>
            </a:r>
          </a:p>
          <a:p>
            <a:r>
              <a:rPr lang="en-CA" sz="1200" b="0" dirty="0">
                <a:solidFill>
                  <a:schemeClr val="bg1"/>
                </a:solidFill>
                <a:effectLst/>
                <a:latin typeface="Consolas" panose="020B0609020204030204" pitchFamily="49" charset="0"/>
              </a:rPr>
              <a:t>    MONTH ( '</a:t>
            </a:r>
            <a:r>
              <a:rPr lang="en-CA" sz="1200" b="0" dirty="0" err="1">
                <a:solidFill>
                  <a:schemeClr val="bg1"/>
                </a:solidFill>
                <a:effectLst/>
                <a:latin typeface="Consolas" panose="020B0609020204030204" pitchFamily="49" charset="0"/>
              </a:rPr>
              <a:t>Traffic_Crashes</a:t>
            </a:r>
            <a:r>
              <a:rPr lang="en-CA" sz="1200" b="0" dirty="0">
                <a:solidFill>
                  <a:schemeClr val="bg1"/>
                </a:solidFill>
                <a:effectLst/>
                <a:latin typeface="Consolas" panose="020B0609020204030204" pitchFamily="49" charset="0"/>
              </a:rPr>
              <a:t>_-_Crashes'[CRASH_DATE] ) IN {6, 7, 8}, "Summer",</a:t>
            </a:r>
          </a:p>
          <a:p>
            <a:r>
              <a:rPr lang="en-CA" sz="1200" b="0" dirty="0">
                <a:solidFill>
                  <a:schemeClr val="bg1"/>
                </a:solidFill>
                <a:effectLst/>
                <a:latin typeface="Consolas" panose="020B0609020204030204" pitchFamily="49" charset="0"/>
              </a:rPr>
              <a:t>    MONTH ( '</a:t>
            </a:r>
            <a:r>
              <a:rPr lang="en-CA" sz="1200" b="0" dirty="0" err="1">
                <a:solidFill>
                  <a:schemeClr val="bg1"/>
                </a:solidFill>
                <a:effectLst/>
                <a:latin typeface="Consolas" panose="020B0609020204030204" pitchFamily="49" charset="0"/>
              </a:rPr>
              <a:t>Traffic_Crashes</a:t>
            </a:r>
            <a:r>
              <a:rPr lang="en-CA" sz="1200" b="0" dirty="0">
                <a:solidFill>
                  <a:schemeClr val="bg1"/>
                </a:solidFill>
                <a:effectLst/>
                <a:latin typeface="Consolas" panose="020B0609020204030204" pitchFamily="49" charset="0"/>
              </a:rPr>
              <a:t>_-_Crashes'[CRASH_DATE] ) IN {9, 10, 11}, "Fall",</a:t>
            </a:r>
          </a:p>
          <a:p>
            <a:r>
              <a:rPr lang="en-CA" sz="1200" b="0" dirty="0">
                <a:solidFill>
                  <a:schemeClr val="bg1"/>
                </a:solidFill>
                <a:effectLst/>
                <a:latin typeface="Consolas" panose="020B0609020204030204" pitchFamily="49" charset="0"/>
              </a:rPr>
              <a:t>    "Unknown"</a:t>
            </a:r>
          </a:p>
          <a:p>
            <a:r>
              <a:rPr lang="en-CA" sz="1200" b="0" dirty="0">
                <a:solidFill>
                  <a:schemeClr val="bg1"/>
                </a:solidFill>
                <a:effectLst/>
                <a:latin typeface="Consolas" panose="020B0609020204030204" pitchFamily="49" charset="0"/>
              </a:rPr>
              <a:t>)</a:t>
            </a:r>
          </a:p>
        </p:txBody>
      </p:sp>
    </p:spTree>
    <p:extLst>
      <p:ext uri="{BB962C8B-B14F-4D97-AF65-F5344CB8AC3E}">
        <p14:creationId xmlns:p14="http://schemas.microsoft.com/office/powerpoint/2010/main" val="240760798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C4AA472-3CD1-127D-F019-25CF2F90B826}"/>
              </a:ext>
            </a:extLst>
          </p:cNvPr>
          <p:cNvSpPr txBox="1"/>
          <p:nvPr/>
        </p:nvSpPr>
        <p:spPr>
          <a:xfrm>
            <a:off x="568960" y="3541837"/>
            <a:ext cx="10911839" cy="3139321"/>
          </a:xfrm>
          <a:prstGeom prst="rect">
            <a:avLst/>
          </a:prstGeom>
          <a:noFill/>
        </p:spPr>
        <p:txBody>
          <a:bodyPr wrap="square">
            <a:spAutoFit/>
          </a:bodyPr>
          <a:lstStyle/>
          <a:p>
            <a:pPr algn="ctr"/>
            <a:r>
              <a:rPr lang="en-US" dirty="0">
                <a:solidFill>
                  <a:schemeClr val="bg1">
                    <a:lumMod val="65000"/>
                  </a:schemeClr>
                </a:solidFill>
                <a:latin typeface="Segoe UI" panose="020B0502040204020203" pitchFamily="34" charset="0"/>
                <a:cs typeface="Segoe UI" panose="020B0502040204020203" pitchFamily="34" charset="0"/>
              </a:rPr>
              <a:t>The analysis identifies primary and secondary factors contributing to crashes. "Unable To Determine" indicates a lack of clarity on the primary cause. Additionally, "Failing To Yield Right-Of-Way" and "Following Too Closely" are significant primary contributors. Weather conditions also play a role. Among secondary contributors, "Failing To Reduce Speed To Avoid Crash" is notable. "Improper Turning/No Signal" is prominent in both categories, emphasizing the importance of signaling while turning. Other factors include improper overtaking/passing, disregarding traffic signals, improper lane usage, and driving skills/knowledge/experience.</a:t>
            </a:r>
          </a:p>
          <a:p>
            <a:pPr algn="ctr"/>
            <a:endParaRPr lang="en-US" dirty="0">
              <a:solidFill>
                <a:schemeClr val="bg1">
                  <a:lumMod val="65000"/>
                </a:schemeClr>
              </a:solidFill>
              <a:latin typeface="Segoe UI" panose="020B0502040204020203" pitchFamily="34" charset="0"/>
              <a:cs typeface="Segoe UI" panose="020B0502040204020203" pitchFamily="34" charset="0"/>
            </a:endParaRPr>
          </a:p>
          <a:p>
            <a:pPr algn="ctr"/>
            <a:r>
              <a:rPr lang="en-US" dirty="0">
                <a:solidFill>
                  <a:schemeClr val="bg1">
                    <a:lumMod val="65000"/>
                  </a:schemeClr>
                </a:solidFill>
                <a:latin typeface="Segoe UI" panose="020B0502040204020203" pitchFamily="34" charset="0"/>
                <a:cs typeface="Segoe UI" panose="020B0502040204020203" pitchFamily="34" charset="0"/>
              </a:rPr>
              <a:t>the most common contributors to crashes are failing to yield right-of-way, following too closely, and improper turning or lack of signaling. Addressing these issues could greatly improve road safety and reduce the frequency of accidents.</a:t>
            </a:r>
          </a:p>
        </p:txBody>
      </p:sp>
      <p:sp>
        <p:nvSpPr>
          <p:cNvPr id="2" name="TextBox 1">
            <a:extLst>
              <a:ext uri="{FF2B5EF4-FFF2-40B4-BE49-F238E27FC236}">
                <a16:creationId xmlns:a16="http://schemas.microsoft.com/office/drawing/2014/main" id="{2EE54654-8CFA-C791-68F8-86D454580E2A}"/>
              </a:ext>
            </a:extLst>
          </p:cNvPr>
          <p:cNvSpPr txBox="1"/>
          <p:nvPr/>
        </p:nvSpPr>
        <p:spPr>
          <a:xfrm>
            <a:off x="335280" y="325120"/>
            <a:ext cx="11338560" cy="584775"/>
          </a:xfrm>
          <a:prstGeom prst="rect">
            <a:avLst/>
          </a:prstGeom>
          <a:noFill/>
        </p:spPr>
        <p:txBody>
          <a:bodyPr wrap="square" rtlCol="0">
            <a:spAutoFit/>
          </a:bodyPr>
          <a:lstStyle/>
          <a:p>
            <a:pPr algn="ctr"/>
            <a:r>
              <a:rPr lang="en-CA" sz="3200" b="1" dirty="0">
                <a:solidFill>
                  <a:schemeClr val="bg1">
                    <a:lumMod val="65000"/>
                  </a:schemeClr>
                </a:solidFill>
                <a:latin typeface="Cascadia Code Light" panose="020B0609020000020004" pitchFamily="49" charset="0"/>
                <a:cs typeface="Cascadia Code Light" panose="020B0609020000020004" pitchFamily="49" charset="0"/>
              </a:rPr>
              <a:t>Contributors of </a:t>
            </a:r>
            <a:r>
              <a:rPr lang="en-CA" sz="3200" b="1" dirty="0" err="1">
                <a:solidFill>
                  <a:schemeClr val="bg1">
                    <a:lumMod val="65000"/>
                  </a:schemeClr>
                </a:solidFill>
                <a:latin typeface="Cascadia Code Light" panose="020B0609020000020004" pitchFamily="49" charset="0"/>
                <a:cs typeface="Cascadia Code Light" panose="020B0609020000020004" pitchFamily="49" charset="0"/>
              </a:rPr>
              <a:t>Crahses</a:t>
            </a:r>
            <a:endParaRPr lang="en-CA" sz="3200" b="1" dirty="0">
              <a:solidFill>
                <a:schemeClr val="bg1">
                  <a:lumMod val="65000"/>
                </a:schemeClr>
              </a:solidFill>
              <a:latin typeface="Cascadia Code Light" panose="020B0609020000020004" pitchFamily="49" charset="0"/>
              <a:cs typeface="Cascadia Code Light" panose="020B0609020000020004" pitchFamily="49" charset="0"/>
            </a:endParaRPr>
          </a:p>
        </p:txBody>
      </p:sp>
      <p:pic>
        <p:nvPicPr>
          <p:cNvPr id="4" name="Picture 3">
            <a:extLst>
              <a:ext uri="{FF2B5EF4-FFF2-40B4-BE49-F238E27FC236}">
                <a16:creationId xmlns:a16="http://schemas.microsoft.com/office/drawing/2014/main" id="{E1A6E4DB-04AF-0195-EAD7-633CD0B83E6F}"/>
              </a:ext>
            </a:extLst>
          </p:cNvPr>
          <p:cNvPicPr>
            <a:picLocks noChangeAspect="1"/>
          </p:cNvPicPr>
          <p:nvPr/>
        </p:nvPicPr>
        <p:blipFill rotWithShape="1">
          <a:blip r:embed="rId3"/>
          <a:srcRect l="4771" t="12406" r="54293" b="4043"/>
          <a:stretch/>
        </p:blipFill>
        <p:spPr>
          <a:xfrm>
            <a:off x="2590800" y="1148346"/>
            <a:ext cx="2974740" cy="2155040"/>
          </a:xfrm>
          <a:custGeom>
            <a:avLst/>
            <a:gdLst>
              <a:gd name="connsiteX0" fmla="*/ 0 w 2974740"/>
              <a:gd name="connsiteY0" fmla="*/ 0 h 2155040"/>
              <a:gd name="connsiteX1" fmla="*/ 565201 w 2974740"/>
              <a:gd name="connsiteY1" fmla="*/ 0 h 2155040"/>
              <a:gd name="connsiteX2" fmla="*/ 1219643 w 2974740"/>
              <a:gd name="connsiteY2" fmla="*/ 0 h 2155040"/>
              <a:gd name="connsiteX3" fmla="*/ 1814591 w 2974740"/>
              <a:gd name="connsiteY3" fmla="*/ 0 h 2155040"/>
              <a:gd name="connsiteX4" fmla="*/ 2409539 w 2974740"/>
              <a:gd name="connsiteY4" fmla="*/ 0 h 2155040"/>
              <a:gd name="connsiteX5" fmla="*/ 2974740 w 2974740"/>
              <a:gd name="connsiteY5" fmla="*/ 0 h 2155040"/>
              <a:gd name="connsiteX6" fmla="*/ 2974740 w 2974740"/>
              <a:gd name="connsiteY6" fmla="*/ 495659 h 2155040"/>
              <a:gd name="connsiteX7" fmla="*/ 2974740 w 2974740"/>
              <a:gd name="connsiteY7" fmla="*/ 991318 h 2155040"/>
              <a:gd name="connsiteX8" fmla="*/ 2974740 w 2974740"/>
              <a:gd name="connsiteY8" fmla="*/ 1573179 h 2155040"/>
              <a:gd name="connsiteX9" fmla="*/ 2974740 w 2974740"/>
              <a:gd name="connsiteY9" fmla="*/ 2155040 h 2155040"/>
              <a:gd name="connsiteX10" fmla="*/ 2379792 w 2974740"/>
              <a:gd name="connsiteY10" fmla="*/ 2155040 h 2155040"/>
              <a:gd name="connsiteX11" fmla="*/ 1725349 w 2974740"/>
              <a:gd name="connsiteY11" fmla="*/ 2155040 h 2155040"/>
              <a:gd name="connsiteX12" fmla="*/ 1070906 w 2974740"/>
              <a:gd name="connsiteY12" fmla="*/ 2155040 h 2155040"/>
              <a:gd name="connsiteX13" fmla="*/ 535453 w 2974740"/>
              <a:gd name="connsiteY13" fmla="*/ 2155040 h 2155040"/>
              <a:gd name="connsiteX14" fmla="*/ 0 w 2974740"/>
              <a:gd name="connsiteY14" fmla="*/ 2155040 h 2155040"/>
              <a:gd name="connsiteX15" fmla="*/ 0 w 2974740"/>
              <a:gd name="connsiteY15" fmla="*/ 1659381 h 2155040"/>
              <a:gd name="connsiteX16" fmla="*/ 0 w 2974740"/>
              <a:gd name="connsiteY16" fmla="*/ 1163722 h 2155040"/>
              <a:gd name="connsiteX17" fmla="*/ 0 w 2974740"/>
              <a:gd name="connsiteY17" fmla="*/ 689613 h 2155040"/>
              <a:gd name="connsiteX18" fmla="*/ 0 w 2974740"/>
              <a:gd name="connsiteY18" fmla="*/ 0 h 215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74740" h="2155040" fill="none" extrusionOk="0">
                <a:moveTo>
                  <a:pt x="0" y="0"/>
                </a:moveTo>
                <a:cubicBezTo>
                  <a:pt x="212775" y="-10038"/>
                  <a:pt x="309044" y="-14930"/>
                  <a:pt x="565201" y="0"/>
                </a:cubicBezTo>
                <a:cubicBezTo>
                  <a:pt x="821358" y="14930"/>
                  <a:pt x="1043667" y="-17944"/>
                  <a:pt x="1219643" y="0"/>
                </a:cubicBezTo>
                <a:cubicBezTo>
                  <a:pt x="1395619" y="17944"/>
                  <a:pt x="1609041" y="-14687"/>
                  <a:pt x="1814591" y="0"/>
                </a:cubicBezTo>
                <a:cubicBezTo>
                  <a:pt x="2020141" y="14687"/>
                  <a:pt x="2174035" y="11360"/>
                  <a:pt x="2409539" y="0"/>
                </a:cubicBezTo>
                <a:cubicBezTo>
                  <a:pt x="2645043" y="-11360"/>
                  <a:pt x="2764424" y="23732"/>
                  <a:pt x="2974740" y="0"/>
                </a:cubicBezTo>
                <a:cubicBezTo>
                  <a:pt x="2989575" y="130373"/>
                  <a:pt x="2979447" y="293248"/>
                  <a:pt x="2974740" y="495659"/>
                </a:cubicBezTo>
                <a:cubicBezTo>
                  <a:pt x="2970033" y="698070"/>
                  <a:pt x="2991066" y="828804"/>
                  <a:pt x="2974740" y="991318"/>
                </a:cubicBezTo>
                <a:cubicBezTo>
                  <a:pt x="2958414" y="1153832"/>
                  <a:pt x="3000479" y="1302528"/>
                  <a:pt x="2974740" y="1573179"/>
                </a:cubicBezTo>
                <a:cubicBezTo>
                  <a:pt x="2949001" y="1843830"/>
                  <a:pt x="2951879" y="1923290"/>
                  <a:pt x="2974740" y="2155040"/>
                </a:cubicBezTo>
                <a:cubicBezTo>
                  <a:pt x="2799750" y="2146197"/>
                  <a:pt x="2561533" y="2147533"/>
                  <a:pt x="2379792" y="2155040"/>
                </a:cubicBezTo>
                <a:cubicBezTo>
                  <a:pt x="2198051" y="2162547"/>
                  <a:pt x="1884543" y="2144777"/>
                  <a:pt x="1725349" y="2155040"/>
                </a:cubicBezTo>
                <a:cubicBezTo>
                  <a:pt x="1566155" y="2165303"/>
                  <a:pt x="1231494" y="2169073"/>
                  <a:pt x="1070906" y="2155040"/>
                </a:cubicBezTo>
                <a:cubicBezTo>
                  <a:pt x="910318" y="2141007"/>
                  <a:pt x="643989" y="2150263"/>
                  <a:pt x="535453" y="2155040"/>
                </a:cubicBezTo>
                <a:cubicBezTo>
                  <a:pt x="426917" y="2159817"/>
                  <a:pt x="245237" y="2179350"/>
                  <a:pt x="0" y="2155040"/>
                </a:cubicBezTo>
                <a:cubicBezTo>
                  <a:pt x="3135" y="2050970"/>
                  <a:pt x="-22499" y="1845355"/>
                  <a:pt x="0" y="1659381"/>
                </a:cubicBezTo>
                <a:cubicBezTo>
                  <a:pt x="22499" y="1473407"/>
                  <a:pt x="-2788" y="1299656"/>
                  <a:pt x="0" y="1163722"/>
                </a:cubicBezTo>
                <a:cubicBezTo>
                  <a:pt x="2788" y="1027788"/>
                  <a:pt x="21766" y="881964"/>
                  <a:pt x="0" y="689613"/>
                </a:cubicBezTo>
                <a:cubicBezTo>
                  <a:pt x="-21766" y="497262"/>
                  <a:pt x="-19452" y="233850"/>
                  <a:pt x="0" y="0"/>
                </a:cubicBezTo>
                <a:close/>
              </a:path>
              <a:path w="2974740" h="2155040" stroke="0" extrusionOk="0">
                <a:moveTo>
                  <a:pt x="0" y="0"/>
                </a:moveTo>
                <a:cubicBezTo>
                  <a:pt x="190294" y="-11983"/>
                  <a:pt x="356017" y="12283"/>
                  <a:pt x="505706" y="0"/>
                </a:cubicBezTo>
                <a:cubicBezTo>
                  <a:pt x="655395" y="-12283"/>
                  <a:pt x="792904" y="9899"/>
                  <a:pt x="1011412" y="0"/>
                </a:cubicBezTo>
                <a:cubicBezTo>
                  <a:pt x="1229920" y="-9899"/>
                  <a:pt x="1391642" y="-17869"/>
                  <a:pt x="1665854" y="0"/>
                </a:cubicBezTo>
                <a:cubicBezTo>
                  <a:pt x="1940066" y="17869"/>
                  <a:pt x="1921764" y="-7714"/>
                  <a:pt x="2171560" y="0"/>
                </a:cubicBezTo>
                <a:cubicBezTo>
                  <a:pt x="2421356" y="7714"/>
                  <a:pt x="2742065" y="-3497"/>
                  <a:pt x="2974740" y="0"/>
                </a:cubicBezTo>
                <a:cubicBezTo>
                  <a:pt x="2969710" y="150972"/>
                  <a:pt x="2991429" y="405451"/>
                  <a:pt x="2974740" y="517210"/>
                </a:cubicBezTo>
                <a:cubicBezTo>
                  <a:pt x="2958052" y="628969"/>
                  <a:pt x="2989386" y="822820"/>
                  <a:pt x="2974740" y="1012869"/>
                </a:cubicBezTo>
                <a:cubicBezTo>
                  <a:pt x="2960094" y="1202918"/>
                  <a:pt x="2951969" y="1468561"/>
                  <a:pt x="2974740" y="1594730"/>
                </a:cubicBezTo>
                <a:cubicBezTo>
                  <a:pt x="2997511" y="1720899"/>
                  <a:pt x="2988063" y="1883240"/>
                  <a:pt x="2974740" y="2155040"/>
                </a:cubicBezTo>
                <a:cubicBezTo>
                  <a:pt x="2837478" y="2156389"/>
                  <a:pt x="2666518" y="2142070"/>
                  <a:pt x="2379792" y="2155040"/>
                </a:cubicBezTo>
                <a:cubicBezTo>
                  <a:pt x="2093066" y="2168010"/>
                  <a:pt x="1888964" y="2130173"/>
                  <a:pt x="1725349" y="2155040"/>
                </a:cubicBezTo>
                <a:cubicBezTo>
                  <a:pt x="1561734" y="2179907"/>
                  <a:pt x="1293503" y="2140602"/>
                  <a:pt x="1130401" y="2155040"/>
                </a:cubicBezTo>
                <a:cubicBezTo>
                  <a:pt x="967299" y="2169478"/>
                  <a:pt x="712584" y="2169124"/>
                  <a:pt x="594948" y="2155040"/>
                </a:cubicBezTo>
                <a:cubicBezTo>
                  <a:pt x="477312" y="2140956"/>
                  <a:pt x="126267" y="2128499"/>
                  <a:pt x="0" y="2155040"/>
                </a:cubicBezTo>
                <a:cubicBezTo>
                  <a:pt x="-6499" y="1969027"/>
                  <a:pt x="-6459" y="1836575"/>
                  <a:pt x="0" y="1680931"/>
                </a:cubicBezTo>
                <a:cubicBezTo>
                  <a:pt x="6459" y="1525287"/>
                  <a:pt x="-6559" y="1385447"/>
                  <a:pt x="0" y="1120621"/>
                </a:cubicBezTo>
                <a:cubicBezTo>
                  <a:pt x="6559" y="855795"/>
                  <a:pt x="9660" y="826422"/>
                  <a:pt x="0" y="646512"/>
                </a:cubicBezTo>
                <a:cubicBezTo>
                  <a:pt x="-9660" y="466602"/>
                  <a:pt x="16746" y="173519"/>
                  <a:pt x="0" y="0"/>
                </a:cubicBezTo>
                <a:close/>
              </a:path>
            </a:pathLst>
          </a:custGeom>
          <a:ln>
            <a:solidFill>
              <a:srgbClr val="05FFB9"/>
            </a:solidFill>
            <a:extLst>
              <a:ext uri="{C807C97D-BFC1-408E-A445-0C87EB9F89A2}">
                <ask:lineSketchStyleProps xmlns:ask="http://schemas.microsoft.com/office/drawing/2018/sketchyshapes" sd="4038478229">
                  <a:prstGeom prst="rect">
                    <a:avLst/>
                  </a:prstGeom>
                  <ask:type>
                    <ask:lineSketchFreehand/>
                  </ask:type>
                </ask:lineSketchStyleProps>
              </a:ext>
            </a:extLst>
          </a:ln>
        </p:spPr>
      </p:pic>
      <p:pic>
        <p:nvPicPr>
          <p:cNvPr id="5" name="Picture 4">
            <a:extLst>
              <a:ext uri="{FF2B5EF4-FFF2-40B4-BE49-F238E27FC236}">
                <a16:creationId xmlns:a16="http://schemas.microsoft.com/office/drawing/2014/main" id="{D11B799A-E906-5FA7-29CE-B464E6843E17}"/>
              </a:ext>
            </a:extLst>
          </p:cNvPr>
          <p:cNvPicPr>
            <a:picLocks noChangeAspect="1"/>
          </p:cNvPicPr>
          <p:nvPr/>
        </p:nvPicPr>
        <p:blipFill rotWithShape="1">
          <a:blip r:embed="rId3"/>
          <a:srcRect l="47936" t="12406" r="824" b="4043"/>
          <a:stretch/>
        </p:blipFill>
        <p:spPr>
          <a:xfrm>
            <a:off x="5862320" y="1148346"/>
            <a:ext cx="3723484" cy="2155040"/>
          </a:xfrm>
          <a:custGeom>
            <a:avLst/>
            <a:gdLst>
              <a:gd name="connsiteX0" fmla="*/ 0 w 3723484"/>
              <a:gd name="connsiteY0" fmla="*/ 0 h 2155040"/>
              <a:gd name="connsiteX1" fmla="*/ 546111 w 3723484"/>
              <a:gd name="connsiteY1" fmla="*/ 0 h 2155040"/>
              <a:gd name="connsiteX2" fmla="*/ 1166692 w 3723484"/>
              <a:gd name="connsiteY2" fmla="*/ 0 h 2155040"/>
              <a:gd name="connsiteX3" fmla="*/ 1787272 w 3723484"/>
              <a:gd name="connsiteY3" fmla="*/ 0 h 2155040"/>
              <a:gd name="connsiteX4" fmla="*/ 2333383 w 3723484"/>
              <a:gd name="connsiteY4" fmla="*/ 0 h 2155040"/>
              <a:gd name="connsiteX5" fmla="*/ 2991199 w 3723484"/>
              <a:gd name="connsiteY5" fmla="*/ 0 h 2155040"/>
              <a:gd name="connsiteX6" fmla="*/ 3723484 w 3723484"/>
              <a:gd name="connsiteY6" fmla="*/ 0 h 2155040"/>
              <a:gd name="connsiteX7" fmla="*/ 3723484 w 3723484"/>
              <a:gd name="connsiteY7" fmla="*/ 517210 h 2155040"/>
              <a:gd name="connsiteX8" fmla="*/ 3723484 w 3723484"/>
              <a:gd name="connsiteY8" fmla="*/ 1055970 h 2155040"/>
              <a:gd name="connsiteX9" fmla="*/ 3723484 w 3723484"/>
              <a:gd name="connsiteY9" fmla="*/ 1637830 h 2155040"/>
              <a:gd name="connsiteX10" fmla="*/ 3723484 w 3723484"/>
              <a:gd name="connsiteY10" fmla="*/ 2155040 h 2155040"/>
              <a:gd name="connsiteX11" fmla="*/ 3028434 w 3723484"/>
              <a:gd name="connsiteY11" fmla="*/ 2155040 h 2155040"/>
              <a:gd name="connsiteX12" fmla="*/ 2407853 w 3723484"/>
              <a:gd name="connsiteY12" fmla="*/ 2155040 h 2155040"/>
              <a:gd name="connsiteX13" fmla="*/ 1861742 w 3723484"/>
              <a:gd name="connsiteY13" fmla="*/ 2155040 h 2155040"/>
              <a:gd name="connsiteX14" fmla="*/ 1166692 w 3723484"/>
              <a:gd name="connsiteY14" fmla="*/ 2155040 h 2155040"/>
              <a:gd name="connsiteX15" fmla="*/ 583346 w 3723484"/>
              <a:gd name="connsiteY15" fmla="*/ 2155040 h 2155040"/>
              <a:gd name="connsiteX16" fmla="*/ 0 w 3723484"/>
              <a:gd name="connsiteY16" fmla="*/ 2155040 h 2155040"/>
              <a:gd name="connsiteX17" fmla="*/ 0 w 3723484"/>
              <a:gd name="connsiteY17" fmla="*/ 1594730 h 2155040"/>
              <a:gd name="connsiteX18" fmla="*/ 0 w 3723484"/>
              <a:gd name="connsiteY18" fmla="*/ 1012869 h 2155040"/>
              <a:gd name="connsiteX19" fmla="*/ 0 w 3723484"/>
              <a:gd name="connsiteY19" fmla="*/ 495659 h 2155040"/>
              <a:gd name="connsiteX20" fmla="*/ 0 w 3723484"/>
              <a:gd name="connsiteY20" fmla="*/ 0 h 215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23484" h="2155040" fill="none" extrusionOk="0">
                <a:moveTo>
                  <a:pt x="0" y="0"/>
                </a:moveTo>
                <a:cubicBezTo>
                  <a:pt x="252758" y="2891"/>
                  <a:pt x="415864" y="-26657"/>
                  <a:pt x="546111" y="0"/>
                </a:cubicBezTo>
                <a:cubicBezTo>
                  <a:pt x="676358" y="26657"/>
                  <a:pt x="868251" y="28117"/>
                  <a:pt x="1166692" y="0"/>
                </a:cubicBezTo>
                <a:cubicBezTo>
                  <a:pt x="1465133" y="-28117"/>
                  <a:pt x="1639434" y="-21272"/>
                  <a:pt x="1787272" y="0"/>
                </a:cubicBezTo>
                <a:cubicBezTo>
                  <a:pt x="1935110" y="21272"/>
                  <a:pt x="2075039" y="21807"/>
                  <a:pt x="2333383" y="0"/>
                </a:cubicBezTo>
                <a:cubicBezTo>
                  <a:pt x="2591727" y="-21807"/>
                  <a:pt x="2759660" y="18727"/>
                  <a:pt x="2991199" y="0"/>
                </a:cubicBezTo>
                <a:cubicBezTo>
                  <a:pt x="3222738" y="-18727"/>
                  <a:pt x="3452900" y="27907"/>
                  <a:pt x="3723484" y="0"/>
                </a:cubicBezTo>
                <a:cubicBezTo>
                  <a:pt x="3742325" y="110190"/>
                  <a:pt x="3737982" y="375143"/>
                  <a:pt x="3723484" y="517210"/>
                </a:cubicBezTo>
                <a:cubicBezTo>
                  <a:pt x="3708987" y="659277"/>
                  <a:pt x="3715780" y="869166"/>
                  <a:pt x="3723484" y="1055970"/>
                </a:cubicBezTo>
                <a:cubicBezTo>
                  <a:pt x="3731188" y="1242774"/>
                  <a:pt x="3748248" y="1352667"/>
                  <a:pt x="3723484" y="1637830"/>
                </a:cubicBezTo>
                <a:cubicBezTo>
                  <a:pt x="3698720" y="1922993"/>
                  <a:pt x="3720827" y="1980172"/>
                  <a:pt x="3723484" y="2155040"/>
                </a:cubicBezTo>
                <a:cubicBezTo>
                  <a:pt x="3382522" y="2136552"/>
                  <a:pt x="3171960" y="2155757"/>
                  <a:pt x="3028434" y="2155040"/>
                </a:cubicBezTo>
                <a:cubicBezTo>
                  <a:pt x="2884908" y="2154324"/>
                  <a:pt x="2546261" y="2171033"/>
                  <a:pt x="2407853" y="2155040"/>
                </a:cubicBezTo>
                <a:cubicBezTo>
                  <a:pt x="2269445" y="2139047"/>
                  <a:pt x="1986838" y="2144073"/>
                  <a:pt x="1861742" y="2155040"/>
                </a:cubicBezTo>
                <a:cubicBezTo>
                  <a:pt x="1736646" y="2166007"/>
                  <a:pt x="1434311" y="2152598"/>
                  <a:pt x="1166692" y="2155040"/>
                </a:cubicBezTo>
                <a:cubicBezTo>
                  <a:pt x="899073" y="2157483"/>
                  <a:pt x="802525" y="2182401"/>
                  <a:pt x="583346" y="2155040"/>
                </a:cubicBezTo>
                <a:cubicBezTo>
                  <a:pt x="364167" y="2127679"/>
                  <a:pt x="130275" y="2133855"/>
                  <a:pt x="0" y="2155040"/>
                </a:cubicBezTo>
                <a:cubicBezTo>
                  <a:pt x="12121" y="1940640"/>
                  <a:pt x="8980" y="1724927"/>
                  <a:pt x="0" y="1594730"/>
                </a:cubicBezTo>
                <a:cubicBezTo>
                  <a:pt x="-8980" y="1464533"/>
                  <a:pt x="1410" y="1208361"/>
                  <a:pt x="0" y="1012869"/>
                </a:cubicBezTo>
                <a:cubicBezTo>
                  <a:pt x="-1410" y="817377"/>
                  <a:pt x="-15318" y="683472"/>
                  <a:pt x="0" y="495659"/>
                </a:cubicBezTo>
                <a:cubicBezTo>
                  <a:pt x="15318" y="307846"/>
                  <a:pt x="543" y="115895"/>
                  <a:pt x="0" y="0"/>
                </a:cubicBezTo>
                <a:close/>
              </a:path>
              <a:path w="3723484" h="2155040" stroke="0" extrusionOk="0">
                <a:moveTo>
                  <a:pt x="0" y="0"/>
                </a:moveTo>
                <a:cubicBezTo>
                  <a:pt x="158096" y="-9376"/>
                  <a:pt x="368103" y="-12550"/>
                  <a:pt x="508876" y="0"/>
                </a:cubicBezTo>
                <a:cubicBezTo>
                  <a:pt x="649649" y="12550"/>
                  <a:pt x="858539" y="24831"/>
                  <a:pt x="1017752" y="0"/>
                </a:cubicBezTo>
                <a:cubicBezTo>
                  <a:pt x="1176965" y="-24831"/>
                  <a:pt x="1503615" y="-32981"/>
                  <a:pt x="1712803" y="0"/>
                </a:cubicBezTo>
                <a:cubicBezTo>
                  <a:pt x="1921991" y="32981"/>
                  <a:pt x="2081797" y="18296"/>
                  <a:pt x="2221679" y="0"/>
                </a:cubicBezTo>
                <a:cubicBezTo>
                  <a:pt x="2361561" y="-18296"/>
                  <a:pt x="2618945" y="13678"/>
                  <a:pt x="2916729" y="0"/>
                </a:cubicBezTo>
                <a:cubicBezTo>
                  <a:pt x="3214513" y="-13678"/>
                  <a:pt x="3330649" y="-37586"/>
                  <a:pt x="3723484" y="0"/>
                </a:cubicBezTo>
                <a:cubicBezTo>
                  <a:pt x="3735963" y="241474"/>
                  <a:pt x="3701211" y="282085"/>
                  <a:pt x="3723484" y="517210"/>
                </a:cubicBezTo>
                <a:cubicBezTo>
                  <a:pt x="3745758" y="752335"/>
                  <a:pt x="3698819" y="972931"/>
                  <a:pt x="3723484" y="1099070"/>
                </a:cubicBezTo>
                <a:cubicBezTo>
                  <a:pt x="3748149" y="1225209"/>
                  <a:pt x="3704816" y="1455100"/>
                  <a:pt x="3723484" y="1616280"/>
                </a:cubicBezTo>
                <a:cubicBezTo>
                  <a:pt x="3742153" y="1777460"/>
                  <a:pt x="3725790" y="2012567"/>
                  <a:pt x="3723484" y="2155040"/>
                </a:cubicBezTo>
                <a:cubicBezTo>
                  <a:pt x="3491443" y="2178584"/>
                  <a:pt x="3308559" y="2141131"/>
                  <a:pt x="3028434" y="2155040"/>
                </a:cubicBezTo>
                <a:cubicBezTo>
                  <a:pt x="2748309" y="2168950"/>
                  <a:pt x="2671919" y="2174686"/>
                  <a:pt x="2407853" y="2155040"/>
                </a:cubicBezTo>
                <a:cubicBezTo>
                  <a:pt x="2143787" y="2135394"/>
                  <a:pt x="2020316" y="2144841"/>
                  <a:pt x="1861742" y="2155040"/>
                </a:cubicBezTo>
                <a:cubicBezTo>
                  <a:pt x="1703168" y="2165239"/>
                  <a:pt x="1370916" y="2166440"/>
                  <a:pt x="1166692" y="2155040"/>
                </a:cubicBezTo>
                <a:cubicBezTo>
                  <a:pt x="962468" y="2143641"/>
                  <a:pt x="777797" y="2162194"/>
                  <a:pt x="657816" y="2155040"/>
                </a:cubicBezTo>
                <a:cubicBezTo>
                  <a:pt x="537835" y="2147886"/>
                  <a:pt x="311865" y="2151950"/>
                  <a:pt x="0" y="2155040"/>
                </a:cubicBezTo>
                <a:cubicBezTo>
                  <a:pt x="-11554" y="2027714"/>
                  <a:pt x="-16364" y="1874554"/>
                  <a:pt x="0" y="1659381"/>
                </a:cubicBezTo>
                <a:cubicBezTo>
                  <a:pt x="16364" y="1444208"/>
                  <a:pt x="-8743" y="1353319"/>
                  <a:pt x="0" y="1163722"/>
                </a:cubicBezTo>
                <a:cubicBezTo>
                  <a:pt x="8743" y="974125"/>
                  <a:pt x="19794" y="776434"/>
                  <a:pt x="0" y="646512"/>
                </a:cubicBezTo>
                <a:cubicBezTo>
                  <a:pt x="-19794" y="516590"/>
                  <a:pt x="-782" y="132483"/>
                  <a:pt x="0" y="0"/>
                </a:cubicBezTo>
                <a:close/>
              </a:path>
            </a:pathLst>
          </a:custGeom>
          <a:ln>
            <a:solidFill>
              <a:srgbClr val="05FFB9"/>
            </a:solidFill>
            <a:extLst>
              <a:ext uri="{C807C97D-BFC1-408E-A445-0C87EB9F89A2}">
                <ask:lineSketchStyleProps xmlns:ask="http://schemas.microsoft.com/office/drawing/2018/sketchyshapes" sd="4038478229">
                  <a:prstGeom prst="rect">
                    <a:avLst/>
                  </a:prstGeom>
                  <ask:type>
                    <ask:lineSketchFreehand/>
                  </ask:type>
                </ask:lineSketchStyleProps>
              </a:ext>
            </a:extLst>
          </a:ln>
        </p:spPr>
      </p:pic>
      <p:cxnSp>
        <p:nvCxnSpPr>
          <p:cNvPr id="7" name="Straight Connector 6">
            <a:extLst>
              <a:ext uri="{FF2B5EF4-FFF2-40B4-BE49-F238E27FC236}">
                <a16:creationId xmlns:a16="http://schemas.microsoft.com/office/drawing/2014/main" id="{8B2EE258-C93F-5F69-E39A-71DC30B4B213}"/>
              </a:ext>
            </a:extLst>
          </p:cNvPr>
          <p:cNvCxnSpPr>
            <a:cxnSpLocks/>
          </p:cNvCxnSpPr>
          <p:nvPr/>
        </p:nvCxnSpPr>
        <p:spPr>
          <a:xfrm>
            <a:off x="2682240" y="2011680"/>
            <a:ext cx="277368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296B68-1FAB-1E48-03F6-F6900DAE358D}"/>
              </a:ext>
            </a:extLst>
          </p:cNvPr>
          <p:cNvCxnSpPr>
            <a:cxnSpLocks/>
          </p:cNvCxnSpPr>
          <p:nvPr/>
        </p:nvCxnSpPr>
        <p:spPr>
          <a:xfrm>
            <a:off x="2682240" y="2235200"/>
            <a:ext cx="277368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B147CE8-440E-86EE-D908-4201F12C48AE}"/>
              </a:ext>
            </a:extLst>
          </p:cNvPr>
          <p:cNvSpPr/>
          <p:nvPr/>
        </p:nvSpPr>
        <p:spPr>
          <a:xfrm>
            <a:off x="5862320" y="1483359"/>
            <a:ext cx="3723484" cy="102615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9822444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B6AACD10-C704-856D-38A6-C6336528F678}"/>
              </a:ext>
            </a:extLst>
          </p:cNvPr>
          <p:cNvSpPr txBox="1"/>
          <p:nvPr/>
        </p:nvSpPr>
        <p:spPr>
          <a:xfrm>
            <a:off x="441960" y="1289090"/>
            <a:ext cx="11125200" cy="5016758"/>
          </a:xfrm>
          <a:prstGeom prst="rect">
            <a:avLst/>
          </a:prstGeom>
          <a:noFill/>
        </p:spPr>
        <p:txBody>
          <a:bodyPr wrap="square">
            <a:spAutoFit/>
          </a:bodyPr>
          <a:lstStyle/>
          <a:p>
            <a:r>
              <a:rPr lang="en-CA" sz="1600" b="0" dirty="0">
                <a:solidFill>
                  <a:srgbClr val="C586C0"/>
                </a:solidFill>
                <a:effectLst/>
                <a:latin typeface="Consolas" panose="020B0609020204030204" pitchFamily="49" charset="0"/>
              </a:rPr>
              <a:t>import</a:t>
            </a:r>
            <a:r>
              <a:rPr lang="en-CA" sz="1600" b="0" dirty="0">
                <a:solidFill>
                  <a:srgbClr val="CCCCCC"/>
                </a:solidFill>
                <a:effectLst/>
                <a:latin typeface="Consolas" panose="020B0609020204030204" pitchFamily="49" charset="0"/>
              </a:rPr>
              <a:t> pandas </a:t>
            </a:r>
            <a:r>
              <a:rPr lang="en-CA" sz="1600" b="0" dirty="0">
                <a:solidFill>
                  <a:srgbClr val="C586C0"/>
                </a:solidFill>
                <a:effectLst/>
                <a:latin typeface="Consolas" panose="020B0609020204030204" pitchFamily="49" charset="0"/>
              </a:rPr>
              <a:t>as</a:t>
            </a:r>
            <a:r>
              <a:rPr lang="en-CA" sz="1600" b="0" dirty="0">
                <a:solidFill>
                  <a:srgbClr val="CCCCCC"/>
                </a:solidFill>
                <a:effectLst/>
                <a:latin typeface="Consolas" panose="020B0609020204030204" pitchFamily="49" charset="0"/>
              </a:rPr>
              <a:t> pd</a:t>
            </a:r>
          </a:p>
          <a:p>
            <a:r>
              <a:rPr lang="en-CA" sz="1600" b="0" dirty="0">
                <a:solidFill>
                  <a:srgbClr val="C586C0"/>
                </a:solidFill>
                <a:effectLst/>
                <a:latin typeface="Consolas" panose="020B0609020204030204" pitchFamily="49" charset="0"/>
              </a:rPr>
              <a:t>import</a:t>
            </a:r>
            <a:r>
              <a:rPr lang="en-CA" sz="1600" b="0" dirty="0">
                <a:solidFill>
                  <a:srgbClr val="CCCCCC"/>
                </a:solidFill>
                <a:effectLst/>
                <a:latin typeface="Consolas" panose="020B0609020204030204" pitchFamily="49" charset="0"/>
              </a:rPr>
              <a:t> folium</a:t>
            </a:r>
          </a:p>
          <a:p>
            <a:r>
              <a:rPr lang="en-CA" sz="1600" b="0" dirty="0">
                <a:solidFill>
                  <a:srgbClr val="C586C0"/>
                </a:solidFill>
                <a:effectLst/>
                <a:latin typeface="Consolas" panose="020B0609020204030204" pitchFamily="49" charset="0"/>
              </a:rPr>
              <a:t>from</a:t>
            </a:r>
            <a:r>
              <a:rPr lang="en-CA" sz="1600" b="0" dirty="0">
                <a:solidFill>
                  <a:srgbClr val="CCCCCC"/>
                </a:solidFill>
                <a:effectLst/>
                <a:latin typeface="Consolas" panose="020B0609020204030204" pitchFamily="49" charset="0"/>
              </a:rPr>
              <a:t> folium </a:t>
            </a:r>
            <a:r>
              <a:rPr lang="en-CA" sz="1600" b="0" dirty="0">
                <a:solidFill>
                  <a:srgbClr val="C586C0"/>
                </a:solidFill>
                <a:effectLst/>
                <a:latin typeface="Consolas" panose="020B0609020204030204" pitchFamily="49" charset="0"/>
              </a:rPr>
              <a:t>import</a:t>
            </a:r>
            <a:r>
              <a:rPr lang="en-CA" sz="1600" b="0" dirty="0">
                <a:solidFill>
                  <a:srgbClr val="CCCCCC"/>
                </a:solidFill>
                <a:effectLst/>
                <a:latin typeface="Consolas" panose="020B0609020204030204" pitchFamily="49" charset="0"/>
              </a:rPr>
              <a:t> plugins</a:t>
            </a:r>
          </a:p>
          <a:p>
            <a:br>
              <a:rPr lang="en-CA" sz="1600" b="0" dirty="0">
                <a:solidFill>
                  <a:srgbClr val="CCCCCC"/>
                </a:solidFill>
                <a:effectLst/>
                <a:latin typeface="Consolas" panose="020B0609020204030204" pitchFamily="49" charset="0"/>
              </a:rPr>
            </a:br>
            <a:r>
              <a:rPr lang="en-CA" sz="1600" b="0" dirty="0" err="1">
                <a:solidFill>
                  <a:srgbClr val="CCCCCC"/>
                </a:solidFill>
                <a:effectLst/>
                <a:latin typeface="Consolas" panose="020B0609020204030204" pitchFamily="49" charset="0"/>
              </a:rPr>
              <a:t>traffic_crash</a:t>
            </a:r>
            <a:r>
              <a:rPr lang="en-CA" sz="1600" b="0" dirty="0">
                <a:solidFill>
                  <a:srgbClr val="CCCCCC"/>
                </a:solidFill>
                <a:effectLst/>
                <a:latin typeface="Consolas" panose="020B0609020204030204" pitchFamily="49" charset="0"/>
              </a:rPr>
              <a:t> </a:t>
            </a:r>
            <a:r>
              <a:rPr lang="en-CA" sz="1600" b="0" dirty="0">
                <a:solidFill>
                  <a:srgbClr val="D4D4D4"/>
                </a:solidFill>
                <a:effectLst/>
                <a:latin typeface="Consolas" panose="020B0609020204030204" pitchFamily="49" charset="0"/>
              </a:rPr>
              <a:t>=</a:t>
            </a:r>
            <a:r>
              <a:rPr lang="en-CA" sz="1600" b="0" dirty="0">
                <a:solidFill>
                  <a:srgbClr val="CCCCCC"/>
                </a:solidFill>
                <a:effectLst/>
                <a:latin typeface="Consolas" panose="020B0609020204030204" pitchFamily="49" charset="0"/>
              </a:rPr>
              <a:t> </a:t>
            </a:r>
            <a:r>
              <a:rPr lang="en-CA" sz="1600" b="0" dirty="0" err="1">
                <a:solidFill>
                  <a:srgbClr val="CCCCCC"/>
                </a:solidFill>
                <a:effectLst/>
                <a:latin typeface="Consolas" panose="020B0609020204030204" pitchFamily="49" charset="0"/>
              </a:rPr>
              <a:t>pd.read_csv</a:t>
            </a:r>
            <a:r>
              <a:rPr lang="en-CA" sz="1600" b="0" dirty="0">
                <a:solidFill>
                  <a:srgbClr val="CCCCCC"/>
                </a:solidFill>
                <a:effectLst/>
                <a:latin typeface="Consolas" panose="020B0609020204030204" pitchFamily="49" charset="0"/>
              </a:rPr>
              <a:t>(</a:t>
            </a:r>
            <a:r>
              <a:rPr lang="en-CA" sz="1600" b="0" dirty="0">
                <a:solidFill>
                  <a:srgbClr val="CE9178"/>
                </a:solidFill>
                <a:effectLst/>
                <a:latin typeface="Consolas" panose="020B0609020204030204" pitchFamily="49" charset="0"/>
              </a:rPr>
              <a:t>'traffic_crash.csv'</a:t>
            </a:r>
            <a:r>
              <a:rPr lang="en-CA" sz="1600" b="0" dirty="0">
                <a:solidFill>
                  <a:srgbClr val="CCCCCC"/>
                </a:solidFill>
                <a:effectLst/>
                <a:latin typeface="Consolas" panose="020B0609020204030204" pitchFamily="49" charset="0"/>
              </a:rPr>
              <a:t>, </a:t>
            </a:r>
            <a:r>
              <a:rPr lang="en-CA" sz="1600" b="0" dirty="0" err="1">
                <a:solidFill>
                  <a:srgbClr val="9CDCFE"/>
                </a:solidFill>
                <a:effectLst/>
                <a:latin typeface="Consolas" panose="020B0609020204030204" pitchFamily="49" charset="0"/>
              </a:rPr>
              <a:t>low_memory</a:t>
            </a:r>
            <a:r>
              <a:rPr lang="en-CA" sz="1600" b="0" dirty="0">
                <a:solidFill>
                  <a:srgbClr val="D4D4D4"/>
                </a:solidFill>
                <a:effectLst/>
                <a:latin typeface="Consolas" panose="020B0609020204030204" pitchFamily="49" charset="0"/>
              </a:rPr>
              <a:t>=</a:t>
            </a:r>
            <a:r>
              <a:rPr lang="en-CA" sz="1600" b="0" dirty="0">
                <a:solidFill>
                  <a:srgbClr val="569CD6"/>
                </a:solidFill>
                <a:effectLst/>
                <a:latin typeface="Consolas" panose="020B0609020204030204" pitchFamily="49" charset="0"/>
              </a:rPr>
              <a:t>False</a:t>
            </a:r>
            <a:r>
              <a:rPr lang="en-CA" sz="1600" b="0" dirty="0">
                <a:solidFill>
                  <a:srgbClr val="CCCCCC"/>
                </a:solidFill>
                <a:effectLst/>
                <a:latin typeface="Consolas" panose="020B0609020204030204" pitchFamily="49" charset="0"/>
              </a:rPr>
              <a:t>)</a:t>
            </a:r>
          </a:p>
          <a:p>
            <a:r>
              <a:rPr lang="en-CA" sz="1600" b="0" dirty="0" err="1">
                <a:solidFill>
                  <a:srgbClr val="CCCCCC"/>
                </a:solidFill>
                <a:effectLst/>
                <a:latin typeface="Consolas" panose="020B0609020204030204" pitchFamily="49" charset="0"/>
              </a:rPr>
              <a:t>traffic_crash.dropna</a:t>
            </a:r>
            <a:r>
              <a:rPr lang="en-CA" sz="1600" b="0" dirty="0">
                <a:solidFill>
                  <a:srgbClr val="CCCCCC"/>
                </a:solidFill>
                <a:effectLst/>
                <a:latin typeface="Consolas" panose="020B0609020204030204" pitchFamily="49" charset="0"/>
              </a:rPr>
              <a:t>(</a:t>
            </a:r>
            <a:r>
              <a:rPr lang="en-CA" sz="1600" b="0" dirty="0">
                <a:solidFill>
                  <a:srgbClr val="9CDCFE"/>
                </a:solidFill>
                <a:effectLst/>
                <a:latin typeface="Consolas" panose="020B0609020204030204" pitchFamily="49" charset="0"/>
              </a:rPr>
              <a:t>subset</a:t>
            </a:r>
            <a:r>
              <a:rPr lang="en-CA" sz="1600" b="0" dirty="0">
                <a:solidFill>
                  <a:srgbClr val="D4D4D4"/>
                </a:solidFill>
                <a:effectLst/>
                <a:latin typeface="Consolas" panose="020B0609020204030204" pitchFamily="49" charset="0"/>
              </a:rPr>
              <a:t>=</a:t>
            </a:r>
            <a:r>
              <a:rPr lang="en-CA" sz="1600" b="0" dirty="0">
                <a:solidFill>
                  <a:srgbClr val="CCCCCC"/>
                </a:solidFill>
                <a:effectLst/>
                <a:latin typeface="Consolas" panose="020B0609020204030204" pitchFamily="49" charset="0"/>
              </a:rPr>
              <a:t>[</a:t>
            </a:r>
            <a:r>
              <a:rPr lang="en-CA" sz="1600" b="0" dirty="0">
                <a:solidFill>
                  <a:srgbClr val="CE9178"/>
                </a:solidFill>
                <a:effectLst/>
                <a:latin typeface="Consolas" panose="020B0609020204030204" pitchFamily="49" charset="0"/>
              </a:rPr>
              <a:t>'LATITUDE'</a:t>
            </a:r>
            <a:r>
              <a:rPr lang="en-CA" sz="1600" b="0" dirty="0">
                <a:solidFill>
                  <a:srgbClr val="CCCCCC"/>
                </a:solidFill>
                <a:effectLst/>
                <a:latin typeface="Consolas" panose="020B0609020204030204" pitchFamily="49" charset="0"/>
              </a:rPr>
              <a:t>, </a:t>
            </a:r>
            <a:r>
              <a:rPr lang="en-CA" sz="1600" b="0" dirty="0">
                <a:solidFill>
                  <a:srgbClr val="CE9178"/>
                </a:solidFill>
                <a:effectLst/>
                <a:latin typeface="Consolas" panose="020B0609020204030204" pitchFamily="49" charset="0"/>
              </a:rPr>
              <a:t>'LONGITUDE'</a:t>
            </a:r>
            <a:r>
              <a:rPr lang="en-CA" sz="1600" b="0" dirty="0">
                <a:solidFill>
                  <a:srgbClr val="CCCCCC"/>
                </a:solidFill>
                <a:effectLst/>
                <a:latin typeface="Consolas" panose="020B0609020204030204" pitchFamily="49" charset="0"/>
              </a:rPr>
              <a:t>], </a:t>
            </a:r>
            <a:r>
              <a:rPr lang="en-CA" sz="1600" b="0" dirty="0" err="1">
                <a:solidFill>
                  <a:srgbClr val="9CDCFE"/>
                </a:solidFill>
                <a:effectLst/>
                <a:latin typeface="Consolas" panose="020B0609020204030204" pitchFamily="49" charset="0"/>
              </a:rPr>
              <a:t>inplace</a:t>
            </a:r>
            <a:r>
              <a:rPr lang="en-CA" sz="1600" b="0" dirty="0">
                <a:solidFill>
                  <a:srgbClr val="D4D4D4"/>
                </a:solidFill>
                <a:effectLst/>
                <a:latin typeface="Consolas" panose="020B0609020204030204" pitchFamily="49" charset="0"/>
              </a:rPr>
              <a:t>=</a:t>
            </a:r>
            <a:r>
              <a:rPr lang="en-CA" sz="1600" b="0" dirty="0">
                <a:solidFill>
                  <a:srgbClr val="569CD6"/>
                </a:solidFill>
                <a:effectLst/>
                <a:latin typeface="Consolas" panose="020B0609020204030204" pitchFamily="49" charset="0"/>
              </a:rPr>
              <a:t>True</a:t>
            </a:r>
            <a:r>
              <a:rPr lang="en-CA" sz="1600" b="0" dirty="0">
                <a:solidFill>
                  <a:srgbClr val="CCCCCC"/>
                </a:solidFill>
                <a:effectLst/>
                <a:latin typeface="Consolas" panose="020B0609020204030204" pitchFamily="49" charset="0"/>
              </a:rPr>
              <a:t>)</a:t>
            </a:r>
          </a:p>
          <a:p>
            <a:br>
              <a:rPr lang="en-CA" sz="1600" b="0" dirty="0">
                <a:solidFill>
                  <a:srgbClr val="CCCCCC"/>
                </a:solidFill>
                <a:effectLst/>
                <a:latin typeface="Consolas" panose="020B0609020204030204" pitchFamily="49" charset="0"/>
              </a:rPr>
            </a:br>
            <a:r>
              <a:rPr lang="en-CA" sz="1600" b="0" dirty="0">
                <a:solidFill>
                  <a:srgbClr val="6A9955"/>
                </a:solidFill>
                <a:effectLst/>
                <a:latin typeface="Consolas" panose="020B0609020204030204" pitchFamily="49" charset="0"/>
              </a:rPr>
              <a:t># Create a map centered on Chicago.</a:t>
            </a:r>
            <a:endParaRPr lang="en-CA" sz="1600" b="0" dirty="0">
              <a:solidFill>
                <a:srgbClr val="CCCCCC"/>
              </a:solidFill>
              <a:effectLst/>
              <a:latin typeface="Consolas" panose="020B0609020204030204" pitchFamily="49" charset="0"/>
            </a:endParaRPr>
          </a:p>
          <a:p>
            <a:r>
              <a:rPr lang="en-CA" sz="1600" b="0" dirty="0">
                <a:solidFill>
                  <a:srgbClr val="CCCCCC"/>
                </a:solidFill>
                <a:effectLst/>
                <a:latin typeface="Consolas" panose="020B0609020204030204" pitchFamily="49" charset="0"/>
              </a:rPr>
              <a:t>m </a:t>
            </a:r>
            <a:r>
              <a:rPr lang="en-CA" sz="1600" b="0" dirty="0">
                <a:solidFill>
                  <a:srgbClr val="D4D4D4"/>
                </a:solidFill>
                <a:effectLst/>
                <a:latin typeface="Consolas" panose="020B0609020204030204" pitchFamily="49" charset="0"/>
              </a:rPr>
              <a:t>=</a:t>
            </a:r>
            <a:r>
              <a:rPr lang="en-CA" sz="1600" b="0" dirty="0">
                <a:solidFill>
                  <a:srgbClr val="CCCCCC"/>
                </a:solidFill>
                <a:effectLst/>
                <a:latin typeface="Consolas" panose="020B0609020204030204" pitchFamily="49" charset="0"/>
              </a:rPr>
              <a:t> </a:t>
            </a:r>
            <a:r>
              <a:rPr lang="en-CA" sz="1600" b="0" dirty="0" err="1">
                <a:solidFill>
                  <a:srgbClr val="CCCCCC"/>
                </a:solidFill>
                <a:effectLst/>
                <a:latin typeface="Consolas" panose="020B0609020204030204" pitchFamily="49" charset="0"/>
              </a:rPr>
              <a:t>folium.Map</a:t>
            </a:r>
            <a:r>
              <a:rPr lang="en-CA" sz="1600" b="0" dirty="0">
                <a:solidFill>
                  <a:srgbClr val="CCCCCC"/>
                </a:solidFill>
                <a:effectLst/>
                <a:latin typeface="Consolas" panose="020B0609020204030204" pitchFamily="49" charset="0"/>
              </a:rPr>
              <a:t>(</a:t>
            </a:r>
            <a:r>
              <a:rPr lang="en-CA" sz="1600" b="0" dirty="0">
                <a:solidFill>
                  <a:srgbClr val="9CDCFE"/>
                </a:solidFill>
                <a:effectLst/>
                <a:latin typeface="Consolas" panose="020B0609020204030204" pitchFamily="49" charset="0"/>
              </a:rPr>
              <a:t>location</a:t>
            </a:r>
            <a:r>
              <a:rPr lang="en-CA" sz="1600" b="0" dirty="0">
                <a:solidFill>
                  <a:srgbClr val="D4D4D4"/>
                </a:solidFill>
                <a:effectLst/>
                <a:latin typeface="Consolas" panose="020B0609020204030204" pitchFamily="49" charset="0"/>
              </a:rPr>
              <a:t>=</a:t>
            </a:r>
            <a:r>
              <a:rPr lang="en-CA" sz="1600" b="0" dirty="0">
                <a:solidFill>
                  <a:srgbClr val="CCCCCC"/>
                </a:solidFill>
                <a:effectLst/>
                <a:latin typeface="Consolas" panose="020B0609020204030204" pitchFamily="49" charset="0"/>
              </a:rPr>
              <a:t>[</a:t>
            </a:r>
            <a:r>
              <a:rPr lang="en-CA" sz="1600" b="0" dirty="0">
                <a:solidFill>
                  <a:srgbClr val="B5CEA8"/>
                </a:solidFill>
                <a:effectLst/>
                <a:latin typeface="Consolas" panose="020B0609020204030204" pitchFamily="49" charset="0"/>
              </a:rPr>
              <a:t>41.8781</a:t>
            </a:r>
            <a:r>
              <a:rPr lang="en-CA" sz="1600" b="0" dirty="0">
                <a:solidFill>
                  <a:srgbClr val="CCCCCC"/>
                </a:solidFill>
                <a:effectLst/>
                <a:latin typeface="Consolas" panose="020B0609020204030204" pitchFamily="49" charset="0"/>
              </a:rPr>
              <a:t>, </a:t>
            </a:r>
            <a:r>
              <a:rPr lang="en-CA" sz="1600" b="0" dirty="0">
                <a:solidFill>
                  <a:srgbClr val="D4D4D4"/>
                </a:solidFill>
                <a:effectLst/>
                <a:latin typeface="Consolas" panose="020B0609020204030204" pitchFamily="49" charset="0"/>
              </a:rPr>
              <a:t>-</a:t>
            </a:r>
            <a:r>
              <a:rPr lang="en-CA" sz="1600" b="0" dirty="0">
                <a:solidFill>
                  <a:srgbClr val="B5CEA8"/>
                </a:solidFill>
                <a:effectLst/>
                <a:latin typeface="Consolas" panose="020B0609020204030204" pitchFamily="49" charset="0"/>
              </a:rPr>
              <a:t>87.6798</a:t>
            </a:r>
            <a:r>
              <a:rPr lang="en-CA" sz="1600" b="0" dirty="0">
                <a:solidFill>
                  <a:srgbClr val="CCCCCC"/>
                </a:solidFill>
                <a:effectLst/>
                <a:latin typeface="Consolas" panose="020B0609020204030204" pitchFamily="49" charset="0"/>
              </a:rPr>
              <a:t>], </a:t>
            </a:r>
            <a:r>
              <a:rPr lang="en-CA" sz="1600" b="0" dirty="0" err="1">
                <a:solidFill>
                  <a:srgbClr val="9CDCFE"/>
                </a:solidFill>
                <a:effectLst/>
                <a:latin typeface="Consolas" panose="020B0609020204030204" pitchFamily="49" charset="0"/>
              </a:rPr>
              <a:t>zoom_start</a:t>
            </a:r>
            <a:r>
              <a:rPr lang="en-CA" sz="1600" b="0" dirty="0">
                <a:solidFill>
                  <a:srgbClr val="D4D4D4"/>
                </a:solidFill>
                <a:effectLst/>
                <a:latin typeface="Consolas" panose="020B0609020204030204" pitchFamily="49" charset="0"/>
              </a:rPr>
              <a:t>=</a:t>
            </a:r>
            <a:r>
              <a:rPr lang="en-CA" sz="1600" b="0" dirty="0">
                <a:solidFill>
                  <a:srgbClr val="B5CEA8"/>
                </a:solidFill>
                <a:effectLst/>
                <a:latin typeface="Consolas" panose="020B0609020204030204" pitchFamily="49" charset="0"/>
              </a:rPr>
              <a:t>12</a:t>
            </a:r>
            <a:r>
              <a:rPr lang="en-CA" sz="1600" b="0" dirty="0">
                <a:solidFill>
                  <a:srgbClr val="CCCCCC"/>
                </a:solidFill>
                <a:effectLst/>
                <a:latin typeface="Consolas" panose="020B0609020204030204" pitchFamily="49" charset="0"/>
              </a:rPr>
              <a:t>)</a:t>
            </a:r>
          </a:p>
          <a:p>
            <a:br>
              <a:rPr lang="en-CA" sz="1600" b="0" dirty="0">
                <a:solidFill>
                  <a:srgbClr val="CCCCCC"/>
                </a:solidFill>
                <a:effectLst/>
                <a:latin typeface="Consolas" panose="020B0609020204030204" pitchFamily="49" charset="0"/>
              </a:rPr>
            </a:br>
            <a:r>
              <a:rPr lang="en-CA" sz="1600" b="0" dirty="0" err="1">
                <a:solidFill>
                  <a:srgbClr val="CCCCCC"/>
                </a:solidFill>
                <a:effectLst/>
                <a:latin typeface="Consolas" panose="020B0609020204030204" pitchFamily="49" charset="0"/>
              </a:rPr>
              <a:t>hitrun</a:t>
            </a:r>
            <a:r>
              <a:rPr lang="en-CA" sz="1600" b="0" dirty="0">
                <a:solidFill>
                  <a:srgbClr val="CCCCCC"/>
                </a:solidFill>
                <a:effectLst/>
                <a:latin typeface="Consolas" panose="020B0609020204030204" pitchFamily="49" charset="0"/>
              </a:rPr>
              <a:t> </a:t>
            </a:r>
            <a:r>
              <a:rPr lang="en-CA" sz="1600" b="0" dirty="0">
                <a:solidFill>
                  <a:srgbClr val="D4D4D4"/>
                </a:solidFill>
                <a:effectLst/>
                <a:latin typeface="Consolas" panose="020B0609020204030204" pitchFamily="49" charset="0"/>
              </a:rPr>
              <a:t>=</a:t>
            </a:r>
            <a:r>
              <a:rPr lang="en-CA" sz="1600" b="0" dirty="0">
                <a:solidFill>
                  <a:srgbClr val="CCCCCC"/>
                </a:solidFill>
                <a:effectLst/>
                <a:latin typeface="Consolas" panose="020B0609020204030204" pitchFamily="49" charset="0"/>
              </a:rPr>
              <a:t> </a:t>
            </a:r>
            <a:r>
              <a:rPr lang="en-CA" sz="1600" b="0" dirty="0" err="1">
                <a:solidFill>
                  <a:srgbClr val="CCCCCC"/>
                </a:solidFill>
                <a:effectLst/>
                <a:latin typeface="Consolas" panose="020B0609020204030204" pitchFamily="49" charset="0"/>
              </a:rPr>
              <a:t>plugins.MarkerCluster</a:t>
            </a:r>
            <a:r>
              <a:rPr lang="en-CA" sz="1600" b="0" dirty="0">
                <a:solidFill>
                  <a:srgbClr val="CCCCCC"/>
                </a:solidFill>
                <a:effectLst/>
                <a:latin typeface="Consolas" panose="020B0609020204030204" pitchFamily="49" charset="0"/>
              </a:rPr>
              <a:t>().</a:t>
            </a:r>
            <a:r>
              <a:rPr lang="en-CA" sz="1600" b="0" dirty="0" err="1">
                <a:solidFill>
                  <a:srgbClr val="CCCCCC"/>
                </a:solidFill>
                <a:effectLst/>
                <a:latin typeface="Consolas" panose="020B0609020204030204" pitchFamily="49" charset="0"/>
              </a:rPr>
              <a:t>add_to</a:t>
            </a:r>
            <a:r>
              <a:rPr lang="en-CA" sz="1600" b="0" dirty="0">
                <a:solidFill>
                  <a:srgbClr val="CCCCCC"/>
                </a:solidFill>
                <a:effectLst/>
                <a:latin typeface="Consolas" panose="020B0609020204030204" pitchFamily="49" charset="0"/>
              </a:rPr>
              <a:t>(m)</a:t>
            </a:r>
          </a:p>
          <a:p>
            <a:br>
              <a:rPr lang="en-CA" sz="1600" b="0" dirty="0">
                <a:solidFill>
                  <a:srgbClr val="CCCCCC"/>
                </a:solidFill>
                <a:effectLst/>
                <a:latin typeface="Consolas" panose="020B0609020204030204" pitchFamily="49" charset="0"/>
              </a:rPr>
            </a:br>
            <a:r>
              <a:rPr lang="en-CA" sz="1600" b="0" dirty="0">
                <a:solidFill>
                  <a:srgbClr val="C586C0"/>
                </a:solidFill>
                <a:effectLst/>
                <a:latin typeface="Consolas" panose="020B0609020204030204" pitchFamily="49" charset="0"/>
              </a:rPr>
              <a:t>for</a:t>
            </a:r>
            <a:r>
              <a:rPr lang="en-CA" sz="1600" b="0" dirty="0">
                <a:solidFill>
                  <a:srgbClr val="CCCCCC"/>
                </a:solidFill>
                <a:effectLst/>
                <a:latin typeface="Consolas" panose="020B0609020204030204" pitchFamily="49" charset="0"/>
              </a:rPr>
              <a:t> </a:t>
            </a:r>
            <a:r>
              <a:rPr lang="en-CA" sz="1600" b="0" dirty="0" err="1">
                <a:solidFill>
                  <a:srgbClr val="CCCCCC"/>
                </a:solidFill>
                <a:effectLst/>
                <a:latin typeface="Consolas" panose="020B0609020204030204" pitchFamily="49" charset="0"/>
              </a:rPr>
              <a:t>lat</a:t>
            </a:r>
            <a:r>
              <a:rPr lang="en-CA" sz="1600" b="0" dirty="0">
                <a:solidFill>
                  <a:srgbClr val="CCCCCC"/>
                </a:solidFill>
                <a:effectLst/>
                <a:latin typeface="Consolas" panose="020B0609020204030204" pitchFamily="49" charset="0"/>
              </a:rPr>
              <a:t>, </a:t>
            </a:r>
            <a:r>
              <a:rPr lang="en-CA" sz="1600" b="0" dirty="0" err="1">
                <a:solidFill>
                  <a:srgbClr val="CCCCCC"/>
                </a:solidFill>
                <a:effectLst/>
                <a:latin typeface="Consolas" panose="020B0609020204030204" pitchFamily="49" charset="0"/>
              </a:rPr>
              <a:t>lng</a:t>
            </a:r>
            <a:r>
              <a:rPr lang="en-CA" sz="1600" b="0" dirty="0">
                <a:solidFill>
                  <a:srgbClr val="CCCCCC"/>
                </a:solidFill>
                <a:effectLst/>
                <a:latin typeface="Consolas" panose="020B0609020204030204" pitchFamily="49" charset="0"/>
              </a:rPr>
              <a:t> </a:t>
            </a:r>
            <a:r>
              <a:rPr lang="en-CA" sz="1600" b="0" dirty="0">
                <a:solidFill>
                  <a:srgbClr val="C586C0"/>
                </a:solidFill>
                <a:effectLst/>
                <a:latin typeface="Consolas" panose="020B0609020204030204" pitchFamily="49" charset="0"/>
              </a:rPr>
              <a:t>in</a:t>
            </a:r>
            <a:r>
              <a:rPr lang="en-CA" sz="1600" b="0" dirty="0">
                <a:solidFill>
                  <a:srgbClr val="CCCCCC"/>
                </a:solidFill>
                <a:effectLst/>
                <a:latin typeface="Consolas" panose="020B0609020204030204" pitchFamily="49" charset="0"/>
              </a:rPr>
              <a:t> </a:t>
            </a:r>
            <a:r>
              <a:rPr lang="en-CA" sz="1600" b="0" dirty="0">
                <a:solidFill>
                  <a:srgbClr val="DCDCAA"/>
                </a:solidFill>
                <a:effectLst/>
                <a:latin typeface="Consolas" panose="020B0609020204030204" pitchFamily="49" charset="0"/>
              </a:rPr>
              <a:t>zip</a:t>
            </a:r>
            <a:r>
              <a:rPr lang="en-CA" sz="1600" b="0" dirty="0">
                <a:solidFill>
                  <a:srgbClr val="CCCCCC"/>
                </a:solidFill>
                <a:effectLst/>
                <a:latin typeface="Consolas" panose="020B0609020204030204" pitchFamily="49" charset="0"/>
              </a:rPr>
              <a:t>(</a:t>
            </a:r>
            <a:r>
              <a:rPr lang="en-CA" sz="1600" b="0" dirty="0" err="1">
                <a:solidFill>
                  <a:srgbClr val="CCCCCC"/>
                </a:solidFill>
                <a:effectLst/>
                <a:latin typeface="Consolas" panose="020B0609020204030204" pitchFamily="49" charset="0"/>
              </a:rPr>
              <a:t>traffic_crash</a:t>
            </a:r>
            <a:r>
              <a:rPr lang="en-CA" sz="1600" b="0" dirty="0">
                <a:solidFill>
                  <a:srgbClr val="CCCCCC"/>
                </a:solidFill>
                <a:effectLst/>
                <a:latin typeface="Consolas" panose="020B0609020204030204" pitchFamily="49" charset="0"/>
              </a:rPr>
              <a:t>[</a:t>
            </a:r>
            <a:r>
              <a:rPr lang="en-CA" sz="1600" b="0" dirty="0">
                <a:solidFill>
                  <a:srgbClr val="CE9178"/>
                </a:solidFill>
                <a:effectLst/>
                <a:latin typeface="Consolas" panose="020B0609020204030204" pitchFamily="49" charset="0"/>
              </a:rPr>
              <a:t>'LATITUDE'</a:t>
            </a:r>
            <a:r>
              <a:rPr lang="en-CA" sz="1600" b="0" dirty="0">
                <a:solidFill>
                  <a:srgbClr val="CCCCCC"/>
                </a:solidFill>
                <a:effectLst/>
                <a:latin typeface="Consolas" panose="020B0609020204030204" pitchFamily="49" charset="0"/>
              </a:rPr>
              <a:t>], </a:t>
            </a:r>
            <a:r>
              <a:rPr lang="en-CA" sz="1600" b="0" dirty="0" err="1">
                <a:solidFill>
                  <a:srgbClr val="CCCCCC"/>
                </a:solidFill>
                <a:effectLst/>
                <a:latin typeface="Consolas" panose="020B0609020204030204" pitchFamily="49" charset="0"/>
              </a:rPr>
              <a:t>traffic_crash</a:t>
            </a:r>
            <a:r>
              <a:rPr lang="en-CA" sz="1600" b="0" dirty="0">
                <a:solidFill>
                  <a:srgbClr val="CCCCCC"/>
                </a:solidFill>
                <a:effectLst/>
                <a:latin typeface="Consolas" panose="020B0609020204030204" pitchFamily="49" charset="0"/>
              </a:rPr>
              <a:t>[</a:t>
            </a:r>
            <a:r>
              <a:rPr lang="en-CA" sz="1600" b="0" dirty="0">
                <a:solidFill>
                  <a:srgbClr val="CE9178"/>
                </a:solidFill>
                <a:effectLst/>
                <a:latin typeface="Consolas" panose="020B0609020204030204" pitchFamily="49" charset="0"/>
              </a:rPr>
              <a:t>'LONGITUDE'</a:t>
            </a:r>
            <a:r>
              <a:rPr lang="en-CA" sz="1600" b="0" dirty="0">
                <a:solidFill>
                  <a:srgbClr val="CCCCCC"/>
                </a:solidFill>
                <a:effectLst/>
                <a:latin typeface="Consolas" panose="020B0609020204030204" pitchFamily="49" charset="0"/>
              </a:rPr>
              <a:t>]):</a:t>
            </a:r>
          </a:p>
          <a:p>
            <a:r>
              <a:rPr lang="en-CA" sz="1600" b="0" dirty="0">
                <a:solidFill>
                  <a:srgbClr val="CCCCCC"/>
                </a:solidFill>
                <a:effectLst/>
                <a:latin typeface="Consolas" panose="020B0609020204030204" pitchFamily="49" charset="0"/>
              </a:rPr>
              <a:t>    </a:t>
            </a:r>
            <a:r>
              <a:rPr lang="en-CA" sz="1600" b="0" dirty="0" err="1">
                <a:solidFill>
                  <a:srgbClr val="CCCCCC"/>
                </a:solidFill>
                <a:effectLst/>
                <a:latin typeface="Consolas" panose="020B0609020204030204" pitchFamily="49" charset="0"/>
              </a:rPr>
              <a:t>folium.Marker</a:t>
            </a:r>
            <a:r>
              <a:rPr lang="en-CA" sz="1600" b="0" dirty="0">
                <a:solidFill>
                  <a:srgbClr val="CCCCCC"/>
                </a:solidFill>
                <a:effectLst/>
                <a:latin typeface="Consolas" panose="020B0609020204030204" pitchFamily="49" charset="0"/>
              </a:rPr>
              <a:t>(</a:t>
            </a:r>
          </a:p>
          <a:p>
            <a:r>
              <a:rPr lang="en-CA" sz="1600" b="0" dirty="0">
                <a:solidFill>
                  <a:srgbClr val="CCCCCC"/>
                </a:solidFill>
                <a:effectLst/>
                <a:latin typeface="Consolas" panose="020B0609020204030204" pitchFamily="49" charset="0"/>
              </a:rPr>
              <a:t>        </a:t>
            </a:r>
            <a:r>
              <a:rPr lang="en-CA" sz="1600" b="0" dirty="0">
                <a:solidFill>
                  <a:srgbClr val="9CDCFE"/>
                </a:solidFill>
                <a:effectLst/>
                <a:latin typeface="Consolas" panose="020B0609020204030204" pitchFamily="49" charset="0"/>
              </a:rPr>
              <a:t>location</a:t>
            </a:r>
            <a:r>
              <a:rPr lang="en-CA" sz="1600" b="0" dirty="0">
                <a:solidFill>
                  <a:srgbClr val="D4D4D4"/>
                </a:solidFill>
                <a:effectLst/>
                <a:latin typeface="Consolas" panose="020B0609020204030204" pitchFamily="49" charset="0"/>
              </a:rPr>
              <a:t>=</a:t>
            </a:r>
            <a:r>
              <a:rPr lang="en-CA" sz="1600" b="0" dirty="0">
                <a:solidFill>
                  <a:srgbClr val="CCCCCC"/>
                </a:solidFill>
                <a:effectLst/>
                <a:latin typeface="Consolas" panose="020B0609020204030204" pitchFamily="49" charset="0"/>
              </a:rPr>
              <a:t>[</a:t>
            </a:r>
            <a:r>
              <a:rPr lang="en-CA" sz="1600" b="0" dirty="0" err="1">
                <a:solidFill>
                  <a:srgbClr val="CCCCCC"/>
                </a:solidFill>
                <a:effectLst/>
                <a:latin typeface="Consolas" panose="020B0609020204030204" pitchFamily="49" charset="0"/>
              </a:rPr>
              <a:t>lat</a:t>
            </a:r>
            <a:r>
              <a:rPr lang="en-CA" sz="1600" b="0" dirty="0">
                <a:solidFill>
                  <a:srgbClr val="CCCCCC"/>
                </a:solidFill>
                <a:effectLst/>
                <a:latin typeface="Consolas" panose="020B0609020204030204" pitchFamily="49" charset="0"/>
              </a:rPr>
              <a:t>, </a:t>
            </a:r>
            <a:r>
              <a:rPr lang="en-CA" sz="1600" b="0" dirty="0" err="1">
                <a:solidFill>
                  <a:srgbClr val="CCCCCC"/>
                </a:solidFill>
                <a:effectLst/>
                <a:latin typeface="Consolas" panose="020B0609020204030204" pitchFamily="49" charset="0"/>
              </a:rPr>
              <a:t>lng</a:t>
            </a:r>
            <a:r>
              <a:rPr lang="en-CA" sz="1600" b="0" dirty="0">
                <a:solidFill>
                  <a:srgbClr val="CCCCCC"/>
                </a:solidFill>
                <a:effectLst/>
                <a:latin typeface="Consolas" panose="020B0609020204030204" pitchFamily="49" charset="0"/>
              </a:rPr>
              <a:t>],</a:t>
            </a:r>
          </a:p>
          <a:p>
            <a:r>
              <a:rPr lang="en-CA" sz="1600" b="0" dirty="0">
                <a:solidFill>
                  <a:srgbClr val="CCCCCC"/>
                </a:solidFill>
                <a:effectLst/>
                <a:latin typeface="Consolas" panose="020B0609020204030204" pitchFamily="49" charset="0"/>
              </a:rPr>
              <a:t>           </a:t>
            </a:r>
            <a:r>
              <a:rPr lang="en-CA" sz="1600" b="0" dirty="0">
                <a:solidFill>
                  <a:srgbClr val="9CDCFE"/>
                </a:solidFill>
                <a:effectLst/>
                <a:latin typeface="Consolas" panose="020B0609020204030204" pitchFamily="49" charset="0"/>
              </a:rPr>
              <a:t>icon</a:t>
            </a:r>
            <a:r>
              <a:rPr lang="en-CA" sz="1600" b="0" dirty="0">
                <a:solidFill>
                  <a:srgbClr val="D4D4D4"/>
                </a:solidFill>
                <a:effectLst/>
                <a:latin typeface="Consolas" panose="020B0609020204030204" pitchFamily="49" charset="0"/>
              </a:rPr>
              <a:t>=</a:t>
            </a:r>
            <a:r>
              <a:rPr lang="en-CA" sz="1600" b="0" dirty="0">
                <a:solidFill>
                  <a:srgbClr val="569CD6"/>
                </a:solidFill>
                <a:effectLst/>
                <a:latin typeface="Consolas" panose="020B0609020204030204" pitchFamily="49" charset="0"/>
              </a:rPr>
              <a:t>None</a:t>
            </a:r>
            <a:r>
              <a:rPr lang="en-CA" sz="1600" b="0" dirty="0">
                <a:solidFill>
                  <a:srgbClr val="CCCCCC"/>
                </a:solidFill>
                <a:effectLst/>
                <a:latin typeface="Consolas" panose="020B0609020204030204" pitchFamily="49" charset="0"/>
              </a:rPr>
              <a:t>,</a:t>
            </a:r>
          </a:p>
          <a:p>
            <a:r>
              <a:rPr lang="en-CA" sz="1600" b="0" dirty="0">
                <a:solidFill>
                  <a:srgbClr val="CCCCCC"/>
                </a:solidFill>
                <a:effectLst/>
                <a:latin typeface="Consolas" panose="020B0609020204030204" pitchFamily="49" charset="0"/>
              </a:rPr>
              <a:t>    ).</a:t>
            </a:r>
            <a:r>
              <a:rPr lang="en-CA" sz="1600" b="0" dirty="0" err="1">
                <a:solidFill>
                  <a:srgbClr val="CCCCCC"/>
                </a:solidFill>
                <a:effectLst/>
                <a:latin typeface="Consolas" panose="020B0609020204030204" pitchFamily="49" charset="0"/>
              </a:rPr>
              <a:t>add_to</a:t>
            </a:r>
            <a:r>
              <a:rPr lang="en-CA" sz="1600" b="0" dirty="0">
                <a:solidFill>
                  <a:srgbClr val="CCCCCC"/>
                </a:solidFill>
                <a:effectLst/>
                <a:latin typeface="Consolas" panose="020B0609020204030204" pitchFamily="49" charset="0"/>
              </a:rPr>
              <a:t>(</a:t>
            </a:r>
            <a:r>
              <a:rPr lang="en-CA" sz="1600" b="0" dirty="0" err="1">
                <a:solidFill>
                  <a:srgbClr val="CCCCCC"/>
                </a:solidFill>
                <a:effectLst/>
                <a:latin typeface="Consolas" panose="020B0609020204030204" pitchFamily="49" charset="0"/>
              </a:rPr>
              <a:t>hitrun</a:t>
            </a:r>
            <a:r>
              <a:rPr lang="en-CA" sz="1600" b="0" dirty="0">
                <a:solidFill>
                  <a:srgbClr val="CCCCCC"/>
                </a:solidFill>
                <a:effectLst/>
                <a:latin typeface="Consolas" panose="020B0609020204030204" pitchFamily="49" charset="0"/>
              </a:rPr>
              <a:t>)</a:t>
            </a:r>
          </a:p>
          <a:p>
            <a:br>
              <a:rPr lang="en-CA" sz="1600" b="0" dirty="0">
                <a:solidFill>
                  <a:srgbClr val="CCCCCC"/>
                </a:solidFill>
                <a:effectLst/>
                <a:latin typeface="Consolas" panose="020B0609020204030204" pitchFamily="49" charset="0"/>
              </a:rPr>
            </a:br>
            <a:r>
              <a:rPr lang="en-CA" sz="1600" b="0" dirty="0">
                <a:solidFill>
                  <a:srgbClr val="6A9955"/>
                </a:solidFill>
                <a:effectLst/>
                <a:latin typeface="Consolas" panose="020B0609020204030204" pitchFamily="49" charset="0"/>
              </a:rPr>
              <a:t># Display the map.</a:t>
            </a:r>
            <a:endParaRPr lang="en-CA" sz="1600" b="0" dirty="0">
              <a:solidFill>
                <a:srgbClr val="CCCCCC"/>
              </a:solidFill>
              <a:effectLst/>
              <a:latin typeface="Consolas" panose="020B0609020204030204" pitchFamily="49" charset="0"/>
            </a:endParaRPr>
          </a:p>
          <a:p>
            <a:r>
              <a:rPr lang="en-CA" sz="1600" b="0" dirty="0">
                <a:solidFill>
                  <a:srgbClr val="CCCCCC"/>
                </a:solidFill>
                <a:effectLst/>
                <a:latin typeface="Consolas" panose="020B0609020204030204" pitchFamily="49" charset="0"/>
              </a:rPr>
              <a:t>m</a:t>
            </a:r>
          </a:p>
        </p:txBody>
      </p:sp>
      <p:sp>
        <p:nvSpPr>
          <p:cNvPr id="21" name="TextBox 20">
            <a:extLst>
              <a:ext uri="{FF2B5EF4-FFF2-40B4-BE49-F238E27FC236}">
                <a16:creationId xmlns:a16="http://schemas.microsoft.com/office/drawing/2014/main" id="{637A485A-6785-776B-338C-054BDA7D69FF}"/>
              </a:ext>
            </a:extLst>
          </p:cNvPr>
          <p:cNvSpPr txBox="1"/>
          <p:nvPr/>
        </p:nvSpPr>
        <p:spPr>
          <a:xfrm>
            <a:off x="335280" y="325120"/>
            <a:ext cx="11338560" cy="584775"/>
          </a:xfrm>
          <a:prstGeom prst="rect">
            <a:avLst/>
          </a:prstGeom>
          <a:noFill/>
        </p:spPr>
        <p:txBody>
          <a:bodyPr wrap="square" rtlCol="0">
            <a:spAutoFit/>
          </a:bodyPr>
          <a:lstStyle/>
          <a:p>
            <a:pPr algn="ctr"/>
            <a:r>
              <a:rPr lang="en-CA" sz="3200" b="1" dirty="0">
                <a:solidFill>
                  <a:schemeClr val="bg1">
                    <a:lumMod val="65000"/>
                  </a:schemeClr>
                </a:solidFill>
                <a:latin typeface="Cascadia Code Light" panose="020B0609020000020004" pitchFamily="49" charset="0"/>
                <a:cs typeface="Cascadia Code Light" panose="020B0609020000020004" pitchFamily="49" charset="0"/>
              </a:rPr>
              <a:t>Geospatial Analysis</a:t>
            </a:r>
          </a:p>
        </p:txBody>
      </p:sp>
    </p:spTree>
    <p:extLst>
      <p:ext uri="{BB962C8B-B14F-4D97-AF65-F5344CB8AC3E}">
        <p14:creationId xmlns:p14="http://schemas.microsoft.com/office/powerpoint/2010/main" val="331048944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with blue circles and red lines&#10;&#10;Description automatically generated">
            <a:extLst>
              <a:ext uri="{FF2B5EF4-FFF2-40B4-BE49-F238E27FC236}">
                <a16:creationId xmlns:a16="http://schemas.microsoft.com/office/drawing/2014/main" id="{35CF236C-F86B-DEAB-9443-0C8EBD6CA1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0" y="0"/>
            <a:ext cx="11597640" cy="6850835"/>
          </a:xfrm>
          <a:prstGeom prst="rect">
            <a:avLst/>
          </a:prstGeom>
        </p:spPr>
      </p:pic>
      <p:sp>
        <p:nvSpPr>
          <p:cNvPr id="10" name="TextBox 9">
            <a:extLst>
              <a:ext uri="{FF2B5EF4-FFF2-40B4-BE49-F238E27FC236}">
                <a16:creationId xmlns:a16="http://schemas.microsoft.com/office/drawing/2014/main" id="{111C0D22-7A36-C6B8-C996-53CEB6F1D26F}"/>
              </a:ext>
            </a:extLst>
          </p:cNvPr>
          <p:cNvSpPr txBox="1"/>
          <p:nvPr/>
        </p:nvSpPr>
        <p:spPr>
          <a:xfrm>
            <a:off x="7280477" y="3283500"/>
            <a:ext cx="1446836" cy="1077218"/>
          </a:xfrm>
          <a:prstGeom prst="rect">
            <a:avLst/>
          </a:prstGeom>
          <a:noFill/>
        </p:spPr>
        <p:txBody>
          <a:bodyPr wrap="square" rtlCol="0">
            <a:spAutoFit/>
          </a:bodyPr>
          <a:lstStyle/>
          <a:p>
            <a:pPr algn="ctr"/>
            <a:r>
              <a:rPr lang="en-CA" sz="4000" b="1" dirty="0">
                <a:solidFill>
                  <a:srgbClr val="FF0000"/>
                </a:solidFill>
                <a:highlight>
                  <a:srgbClr val="0D0D0D"/>
                </a:highlight>
              </a:rPr>
              <a:t>EAST</a:t>
            </a:r>
          </a:p>
          <a:p>
            <a:pPr algn="ctr"/>
            <a:r>
              <a:rPr lang="en-CA" sz="2400" b="1" dirty="0">
                <a:solidFill>
                  <a:srgbClr val="FF0000"/>
                </a:solidFill>
                <a:highlight>
                  <a:srgbClr val="0D0D0D"/>
                </a:highlight>
              </a:rPr>
              <a:t>[6.84%]</a:t>
            </a:r>
            <a:endParaRPr lang="en-CA" sz="4000" b="1" dirty="0">
              <a:solidFill>
                <a:srgbClr val="FF0000"/>
              </a:solidFill>
              <a:highlight>
                <a:srgbClr val="0D0D0D"/>
              </a:highlight>
            </a:endParaRPr>
          </a:p>
        </p:txBody>
      </p:sp>
    </p:spTree>
    <p:extLst>
      <p:ext uri="{BB962C8B-B14F-4D97-AF65-F5344CB8AC3E}">
        <p14:creationId xmlns:p14="http://schemas.microsoft.com/office/powerpoint/2010/main" val="3984083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A8E9A-99AF-98A3-B1AB-896954CCD174}"/>
              </a:ext>
            </a:extLst>
          </p:cNvPr>
          <p:cNvSpPr>
            <a:spLocks noGrp="1"/>
          </p:cNvSpPr>
          <p:nvPr>
            <p:ph type="title"/>
          </p:nvPr>
        </p:nvSpPr>
        <p:spPr>
          <a:xfrm>
            <a:off x="361546" y="2159201"/>
            <a:ext cx="11468911" cy="559003"/>
          </a:xfrm>
        </p:spPr>
        <p:txBody>
          <a:bodyPr>
            <a:noAutofit/>
          </a:bodyPr>
          <a:lstStyle/>
          <a:p>
            <a:pPr algn="ctr"/>
            <a:r>
              <a:rPr lang="en-CA" sz="2800" b="1" dirty="0">
                <a:solidFill>
                  <a:srgbClr val="ECECEC"/>
                </a:solidFill>
                <a:latin typeface="Söhne"/>
              </a:rPr>
              <a:t>Problem Statement</a:t>
            </a:r>
            <a:endParaRPr lang="en-CA" sz="2800" dirty="0"/>
          </a:p>
        </p:txBody>
      </p:sp>
      <p:sp>
        <p:nvSpPr>
          <p:cNvPr id="3" name="Content Placeholder 2">
            <a:extLst>
              <a:ext uri="{FF2B5EF4-FFF2-40B4-BE49-F238E27FC236}">
                <a16:creationId xmlns:a16="http://schemas.microsoft.com/office/drawing/2014/main" id="{A0404B3E-5F4B-2D0B-C1E3-DF78F5D1DEC0}"/>
              </a:ext>
            </a:extLst>
          </p:cNvPr>
          <p:cNvSpPr>
            <a:spLocks noGrp="1"/>
          </p:cNvSpPr>
          <p:nvPr>
            <p:ph idx="1"/>
          </p:nvPr>
        </p:nvSpPr>
        <p:spPr>
          <a:xfrm>
            <a:off x="361547" y="2899335"/>
            <a:ext cx="11468909" cy="1996756"/>
          </a:xfrm>
        </p:spPr>
        <p:txBody>
          <a:bodyPr>
            <a:normAutofit/>
          </a:bodyPr>
          <a:lstStyle/>
          <a:p>
            <a:pPr marL="0" indent="0" algn="ctr">
              <a:buNone/>
            </a:pPr>
            <a:r>
              <a:rPr lang="en-US" sz="2000" dirty="0">
                <a:solidFill>
                  <a:srgbClr val="ECECEC"/>
                </a:solidFill>
                <a:latin typeface="Söhne"/>
              </a:rPr>
              <a:t>This project aims to conduct a comprehensive analysis of Chicago traffic incidents using Power BI and DAX, leveraging a dataset containing detailed information about crashes. The dataset includes various attributes such as crash date, speed limits, weather conditions, and injuries sustained. </a:t>
            </a:r>
          </a:p>
          <a:p>
            <a:pPr marL="0" indent="0" algn="ctr">
              <a:buNone/>
            </a:pPr>
            <a:endParaRPr lang="en-US" sz="800" dirty="0">
              <a:solidFill>
                <a:srgbClr val="ECECEC"/>
              </a:solidFill>
              <a:latin typeface="Söhne"/>
            </a:endParaRPr>
          </a:p>
          <a:p>
            <a:pPr marL="0" indent="0" algn="ctr">
              <a:buNone/>
            </a:pPr>
            <a:r>
              <a:rPr lang="en-US" sz="2000" dirty="0">
                <a:solidFill>
                  <a:srgbClr val="ECECEC"/>
                </a:solidFill>
                <a:latin typeface="Söhne"/>
              </a:rPr>
              <a:t>The goal is to visualize and analyze traffic patterns, identify contributing factors to accidents, and provide actionable insights for enhancing road safety and traffic management in Chicago.</a:t>
            </a:r>
            <a:endParaRPr lang="en-CA" sz="2000" dirty="0"/>
          </a:p>
        </p:txBody>
      </p:sp>
    </p:spTree>
    <p:extLst>
      <p:ext uri="{BB962C8B-B14F-4D97-AF65-F5344CB8AC3E}">
        <p14:creationId xmlns:p14="http://schemas.microsoft.com/office/powerpoint/2010/main" val="282240983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map with blue dots and red lines&#10;&#10;Description automatically generated">
            <a:extLst>
              <a:ext uri="{FF2B5EF4-FFF2-40B4-BE49-F238E27FC236}">
                <a16:creationId xmlns:a16="http://schemas.microsoft.com/office/drawing/2014/main" id="{5E282C8C-8A61-3EFF-B69E-10CDE2FBBA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114" y="0"/>
            <a:ext cx="11609771" cy="6858000"/>
          </a:xfrm>
          <a:prstGeom prst="rect">
            <a:avLst/>
          </a:prstGeom>
        </p:spPr>
      </p:pic>
      <p:sp>
        <p:nvSpPr>
          <p:cNvPr id="18" name="TextBox 17">
            <a:extLst>
              <a:ext uri="{FF2B5EF4-FFF2-40B4-BE49-F238E27FC236}">
                <a16:creationId xmlns:a16="http://schemas.microsoft.com/office/drawing/2014/main" id="{C8597B94-C65D-81E9-DF1C-EC50C0B3234E}"/>
              </a:ext>
            </a:extLst>
          </p:cNvPr>
          <p:cNvSpPr txBox="1"/>
          <p:nvPr/>
        </p:nvSpPr>
        <p:spPr>
          <a:xfrm>
            <a:off x="7280477" y="3283500"/>
            <a:ext cx="1446836" cy="1077218"/>
          </a:xfrm>
          <a:prstGeom prst="rect">
            <a:avLst/>
          </a:prstGeom>
          <a:noFill/>
        </p:spPr>
        <p:txBody>
          <a:bodyPr wrap="square" rtlCol="0">
            <a:spAutoFit/>
          </a:bodyPr>
          <a:lstStyle/>
          <a:p>
            <a:pPr algn="ctr"/>
            <a:r>
              <a:rPr lang="en-CA" sz="4000" b="1" dirty="0">
                <a:solidFill>
                  <a:srgbClr val="FF0000"/>
                </a:solidFill>
                <a:highlight>
                  <a:srgbClr val="0D0D0D"/>
                </a:highlight>
              </a:rPr>
              <a:t>EAST</a:t>
            </a:r>
          </a:p>
          <a:p>
            <a:pPr algn="ctr"/>
            <a:r>
              <a:rPr lang="en-CA" sz="2400" b="1" dirty="0">
                <a:solidFill>
                  <a:srgbClr val="FF0000"/>
                </a:solidFill>
                <a:highlight>
                  <a:srgbClr val="0D0D0D"/>
                </a:highlight>
              </a:rPr>
              <a:t>[6.84%]</a:t>
            </a:r>
            <a:endParaRPr lang="en-CA" sz="4000" b="1" dirty="0">
              <a:solidFill>
                <a:srgbClr val="FF0000"/>
              </a:solidFill>
              <a:highlight>
                <a:srgbClr val="0D0D0D"/>
              </a:highlight>
            </a:endParaRPr>
          </a:p>
        </p:txBody>
      </p:sp>
      <p:sp>
        <p:nvSpPr>
          <p:cNvPr id="20" name="TextBox 19">
            <a:extLst>
              <a:ext uri="{FF2B5EF4-FFF2-40B4-BE49-F238E27FC236}">
                <a16:creationId xmlns:a16="http://schemas.microsoft.com/office/drawing/2014/main" id="{443CA732-98DD-A693-D4FF-736D05F65F36}"/>
              </a:ext>
            </a:extLst>
          </p:cNvPr>
          <p:cNvSpPr txBox="1"/>
          <p:nvPr/>
        </p:nvSpPr>
        <p:spPr>
          <a:xfrm>
            <a:off x="6368005" y="760022"/>
            <a:ext cx="1757423" cy="1077218"/>
          </a:xfrm>
          <a:prstGeom prst="rect">
            <a:avLst/>
          </a:prstGeom>
          <a:noFill/>
        </p:spPr>
        <p:txBody>
          <a:bodyPr wrap="square" rtlCol="0">
            <a:spAutoFit/>
          </a:bodyPr>
          <a:lstStyle/>
          <a:p>
            <a:r>
              <a:rPr lang="en-CA" sz="4000" b="1" dirty="0">
                <a:solidFill>
                  <a:srgbClr val="0070C0"/>
                </a:solidFill>
                <a:highlight>
                  <a:srgbClr val="0D0D0D"/>
                </a:highlight>
              </a:rPr>
              <a:t>NORTH</a:t>
            </a:r>
          </a:p>
          <a:p>
            <a:pPr algn="ctr"/>
            <a:r>
              <a:rPr lang="en-CA" sz="2400" b="1" dirty="0">
                <a:solidFill>
                  <a:srgbClr val="0070C0"/>
                </a:solidFill>
                <a:highlight>
                  <a:srgbClr val="0D0D0D"/>
                </a:highlight>
              </a:rPr>
              <a:t>[24.03%]</a:t>
            </a:r>
            <a:endParaRPr lang="en-CA" sz="4000" b="1" dirty="0">
              <a:solidFill>
                <a:srgbClr val="0070C0"/>
              </a:solidFill>
              <a:highlight>
                <a:srgbClr val="0D0D0D"/>
              </a:highlight>
            </a:endParaRPr>
          </a:p>
        </p:txBody>
      </p:sp>
    </p:spTree>
    <p:extLst>
      <p:ext uri="{BB962C8B-B14F-4D97-AF65-F5344CB8AC3E}">
        <p14:creationId xmlns:p14="http://schemas.microsoft.com/office/powerpoint/2010/main" val="458645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with blue lines and dots&#10;&#10;Description automatically generated">
            <a:extLst>
              <a:ext uri="{FF2B5EF4-FFF2-40B4-BE49-F238E27FC236}">
                <a16:creationId xmlns:a16="http://schemas.microsoft.com/office/drawing/2014/main" id="{263BE583-FAA6-31E3-D995-8DC5EE1294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115" y="0"/>
            <a:ext cx="11609771" cy="6858000"/>
          </a:xfrm>
          <a:prstGeom prst="rect">
            <a:avLst/>
          </a:prstGeom>
        </p:spPr>
      </p:pic>
      <p:sp>
        <p:nvSpPr>
          <p:cNvPr id="19" name="TextBox 18">
            <a:extLst>
              <a:ext uri="{FF2B5EF4-FFF2-40B4-BE49-F238E27FC236}">
                <a16:creationId xmlns:a16="http://schemas.microsoft.com/office/drawing/2014/main" id="{0CBD10F4-C08D-FD14-9F54-AB6E7FC7DA94}"/>
              </a:ext>
            </a:extLst>
          </p:cNvPr>
          <p:cNvSpPr txBox="1"/>
          <p:nvPr/>
        </p:nvSpPr>
        <p:spPr>
          <a:xfrm>
            <a:off x="7280477" y="3283500"/>
            <a:ext cx="1446836" cy="1077218"/>
          </a:xfrm>
          <a:prstGeom prst="rect">
            <a:avLst/>
          </a:prstGeom>
          <a:noFill/>
        </p:spPr>
        <p:txBody>
          <a:bodyPr wrap="square" rtlCol="0">
            <a:spAutoFit/>
          </a:bodyPr>
          <a:lstStyle/>
          <a:p>
            <a:pPr algn="ctr"/>
            <a:r>
              <a:rPr lang="en-CA" sz="4000" b="1" dirty="0">
                <a:solidFill>
                  <a:srgbClr val="FF0000"/>
                </a:solidFill>
                <a:highlight>
                  <a:srgbClr val="0D0D0D"/>
                </a:highlight>
              </a:rPr>
              <a:t>EAST</a:t>
            </a:r>
          </a:p>
          <a:p>
            <a:pPr algn="ctr"/>
            <a:r>
              <a:rPr lang="en-CA" sz="2400" b="1" dirty="0">
                <a:solidFill>
                  <a:srgbClr val="FF0000"/>
                </a:solidFill>
                <a:highlight>
                  <a:srgbClr val="0D0D0D"/>
                </a:highlight>
              </a:rPr>
              <a:t>[6.84%]</a:t>
            </a:r>
            <a:endParaRPr lang="en-CA" sz="4000" b="1" dirty="0">
              <a:solidFill>
                <a:srgbClr val="FF0000"/>
              </a:solidFill>
              <a:highlight>
                <a:srgbClr val="0D0D0D"/>
              </a:highlight>
            </a:endParaRPr>
          </a:p>
        </p:txBody>
      </p:sp>
      <p:sp>
        <p:nvSpPr>
          <p:cNvPr id="20" name="TextBox 19">
            <a:extLst>
              <a:ext uri="{FF2B5EF4-FFF2-40B4-BE49-F238E27FC236}">
                <a16:creationId xmlns:a16="http://schemas.microsoft.com/office/drawing/2014/main" id="{8BB08B20-B15A-1D13-BC89-7AD16F918F83}"/>
              </a:ext>
            </a:extLst>
          </p:cNvPr>
          <p:cNvSpPr txBox="1"/>
          <p:nvPr/>
        </p:nvSpPr>
        <p:spPr>
          <a:xfrm>
            <a:off x="2145174" y="5565445"/>
            <a:ext cx="1848092" cy="1138773"/>
          </a:xfrm>
          <a:prstGeom prst="rect">
            <a:avLst/>
          </a:prstGeom>
          <a:noFill/>
        </p:spPr>
        <p:txBody>
          <a:bodyPr wrap="square" rtlCol="0">
            <a:spAutoFit/>
          </a:bodyPr>
          <a:lstStyle/>
          <a:p>
            <a:pPr algn="ctr"/>
            <a:r>
              <a:rPr lang="en-CA" sz="4000" b="1" dirty="0">
                <a:solidFill>
                  <a:srgbClr val="61D6FF"/>
                </a:solidFill>
                <a:highlight>
                  <a:srgbClr val="0D0D0D"/>
                </a:highlight>
              </a:rPr>
              <a:t>SOUTH</a:t>
            </a:r>
          </a:p>
          <a:p>
            <a:pPr algn="ctr"/>
            <a:r>
              <a:rPr lang="en-CA" sz="2800" b="1" dirty="0">
                <a:solidFill>
                  <a:srgbClr val="61D6FF"/>
                </a:solidFill>
                <a:highlight>
                  <a:srgbClr val="0D0D0D"/>
                </a:highlight>
              </a:rPr>
              <a:t>[33.51%]</a:t>
            </a:r>
          </a:p>
        </p:txBody>
      </p:sp>
      <p:sp>
        <p:nvSpPr>
          <p:cNvPr id="21" name="TextBox 20">
            <a:extLst>
              <a:ext uri="{FF2B5EF4-FFF2-40B4-BE49-F238E27FC236}">
                <a16:creationId xmlns:a16="http://schemas.microsoft.com/office/drawing/2014/main" id="{CD47EF2B-2C23-E22D-9040-490C26D46E8A}"/>
              </a:ext>
            </a:extLst>
          </p:cNvPr>
          <p:cNvSpPr txBox="1"/>
          <p:nvPr/>
        </p:nvSpPr>
        <p:spPr>
          <a:xfrm>
            <a:off x="6368005" y="760022"/>
            <a:ext cx="1757423" cy="1077218"/>
          </a:xfrm>
          <a:prstGeom prst="rect">
            <a:avLst/>
          </a:prstGeom>
          <a:noFill/>
        </p:spPr>
        <p:txBody>
          <a:bodyPr wrap="square" rtlCol="0">
            <a:spAutoFit/>
          </a:bodyPr>
          <a:lstStyle/>
          <a:p>
            <a:r>
              <a:rPr lang="en-CA" sz="4000" b="1" dirty="0">
                <a:solidFill>
                  <a:srgbClr val="0070C0"/>
                </a:solidFill>
                <a:highlight>
                  <a:srgbClr val="0D0D0D"/>
                </a:highlight>
              </a:rPr>
              <a:t>NORTH</a:t>
            </a:r>
          </a:p>
          <a:p>
            <a:pPr algn="ctr"/>
            <a:r>
              <a:rPr lang="en-CA" sz="2400" b="1" dirty="0">
                <a:solidFill>
                  <a:srgbClr val="0070C0"/>
                </a:solidFill>
                <a:highlight>
                  <a:srgbClr val="0D0D0D"/>
                </a:highlight>
              </a:rPr>
              <a:t>[24.03%]</a:t>
            </a:r>
            <a:endParaRPr lang="en-CA" sz="4000" b="1" dirty="0">
              <a:solidFill>
                <a:srgbClr val="0070C0"/>
              </a:solidFill>
              <a:highlight>
                <a:srgbClr val="0D0D0D"/>
              </a:highlight>
            </a:endParaRPr>
          </a:p>
        </p:txBody>
      </p:sp>
    </p:spTree>
    <p:extLst>
      <p:ext uri="{BB962C8B-B14F-4D97-AF65-F5344CB8AC3E}">
        <p14:creationId xmlns:p14="http://schemas.microsoft.com/office/powerpoint/2010/main" val="1228520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with colored lines and dots&#10;&#10;Description automatically generated">
            <a:extLst>
              <a:ext uri="{FF2B5EF4-FFF2-40B4-BE49-F238E27FC236}">
                <a16:creationId xmlns:a16="http://schemas.microsoft.com/office/drawing/2014/main" id="{FD605E0E-11F9-16B6-9649-F5E3196D51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114" y="0"/>
            <a:ext cx="11609771" cy="6858000"/>
          </a:xfrm>
          <a:prstGeom prst="rect">
            <a:avLst/>
          </a:prstGeom>
        </p:spPr>
      </p:pic>
      <p:sp>
        <p:nvSpPr>
          <p:cNvPr id="5" name="TextBox 4">
            <a:extLst>
              <a:ext uri="{FF2B5EF4-FFF2-40B4-BE49-F238E27FC236}">
                <a16:creationId xmlns:a16="http://schemas.microsoft.com/office/drawing/2014/main" id="{36E2609C-6BB0-5A37-7BB0-E9D19CCB8E3A}"/>
              </a:ext>
            </a:extLst>
          </p:cNvPr>
          <p:cNvSpPr txBox="1"/>
          <p:nvPr/>
        </p:nvSpPr>
        <p:spPr>
          <a:xfrm>
            <a:off x="6368005" y="760022"/>
            <a:ext cx="1757423" cy="1077218"/>
          </a:xfrm>
          <a:prstGeom prst="rect">
            <a:avLst/>
          </a:prstGeom>
          <a:noFill/>
        </p:spPr>
        <p:txBody>
          <a:bodyPr wrap="square" rtlCol="0">
            <a:spAutoFit/>
          </a:bodyPr>
          <a:lstStyle/>
          <a:p>
            <a:r>
              <a:rPr lang="en-CA" sz="4000" b="1" dirty="0">
                <a:solidFill>
                  <a:srgbClr val="0070C0"/>
                </a:solidFill>
                <a:highlight>
                  <a:srgbClr val="0D0D0D"/>
                </a:highlight>
              </a:rPr>
              <a:t>NORTH</a:t>
            </a:r>
          </a:p>
          <a:p>
            <a:pPr algn="ctr"/>
            <a:r>
              <a:rPr lang="en-CA" sz="2400" b="1" dirty="0">
                <a:solidFill>
                  <a:srgbClr val="0070C0"/>
                </a:solidFill>
                <a:highlight>
                  <a:srgbClr val="0D0D0D"/>
                </a:highlight>
              </a:rPr>
              <a:t>[24.03%]</a:t>
            </a:r>
            <a:endParaRPr lang="en-CA" sz="4000" b="1" dirty="0">
              <a:solidFill>
                <a:srgbClr val="0070C0"/>
              </a:solidFill>
              <a:highlight>
                <a:srgbClr val="0D0D0D"/>
              </a:highlight>
            </a:endParaRPr>
          </a:p>
        </p:txBody>
      </p:sp>
      <p:sp>
        <p:nvSpPr>
          <p:cNvPr id="6" name="TextBox 5">
            <a:extLst>
              <a:ext uri="{FF2B5EF4-FFF2-40B4-BE49-F238E27FC236}">
                <a16:creationId xmlns:a16="http://schemas.microsoft.com/office/drawing/2014/main" id="{2C0FB4BC-DE1E-9B7C-DBE4-F19CC2E6CFDB}"/>
              </a:ext>
            </a:extLst>
          </p:cNvPr>
          <p:cNvSpPr txBox="1"/>
          <p:nvPr/>
        </p:nvSpPr>
        <p:spPr>
          <a:xfrm>
            <a:off x="2145174" y="5565445"/>
            <a:ext cx="1848092" cy="1138773"/>
          </a:xfrm>
          <a:prstGeom prst="rect">
            <a:avLst/>
          </a:prstGeom>
          <a:noFill/>
        </p:spPr>
        <p:txBody>
          <a:bodyPr wrap="square" rtlCol="0">
            <a:spAutoFit/>
          </a:bodyPr>
          <a:lstStyle/>
          <a:p>
            <a:pPr algn="ctr"/>
            <a:r>
              <a:rPr lang="en-CA" sz="4000" b="1" dirty="0">
                <a:solidFill>
                  <a:srgbClr val="61D6FF"/>
                </a:solidFill>
                <a:highlight>
                  <a:srgbClr val="0D0D0D"/>
                </a:highlight>
              </a:rPr>
              <a:t>SOUTH</a:t>
            </a:r>
          </a:p>
          <a:p>
            <a:pPr algn="ctr"/>
            <a:r>
              <a:rPr lang="en-CA" sz="2800" b="1" dirty="0">
                <a:solidFill>
                  <a:srgbClr val="61D6FF"/>
                </a:solidFill>
                <a:highlight>
                  <a:srgbClr val="0D0D0D"/>
                </a:highlight>
              </a:rPr>
              <a:t>[33.51%]</a:t>
            </a:r>
          </a:p>
        </p:txBody>
      </p:sp>
      <p:sp>
        <p:nvSpPr>
          <p:cNvPr id="7" name="TextBox 6">
            <a:extLst>
              <a:ext uri="{FF2B5EF4-FFF2-40B4-BE49-F238E27FC236}">
                <a16:creationId xmlns:a16="http://schemas.microsoft.com/office/drawing/2014/main" id="{AF85A69B-5D96-7D71-47CD-D740C14E0D40}"/>
              </a:ext>
            </a:extLst>
          </p:cNvPr>
          <p:cNvSpPr txBox="1"/>
          <p:nvPr/>
        </p:nvSpPr>
        <p:spPr>
          <a:xfrm>
            <a:off x="823731" y="2433480"/>
            <a:ext cx="2245489" cy="1138773"/>
          </a:xfrm>
          <a:prstGeom prst="rect">
            <a:avLst/>
          </a:prstGeom>
          <a:noFill/>
        </p:spPr>
        <p:txBody>
          <a:bodyPr wrap="square" rtlCol="0">
            <a:spAutoFit/>
          </a:bodyPr>
          <a:lstStyle/>
          <a:p>
            <a:pPr algn="ctr"/>
            <a:r>
              <a:rPr lang="en-CA" sz="4000" b="1" dirty="0">
                <a:solidFill>
                  <a:srgbClr val="A2FB5F"/>
                </a:solidFill>
                <a:highlight>
                  <a:srgbClr val="0D0D0D"/>
                </a:highlight>
              </a:rPr>
              <a:t>WEST</a:t>
            </a:r>
          </a:p>
          <a:p>
            <a:pPr algn="ctr"/>
            <a:r>
              <a:rPr lang="en-CA" sz="2800" b="1" dirty="0">
                <a:solidFill>
                  <a:srgbClr val="A2FB5F"/>
                </a:solidFill>
                <a:highlight>
                  <a:srgbClr val="0D0D0D"/>
                </a:highlight>
              </a:rPr>
              <a:t>[35.62%]</a:t>
            </a:r>
          </a:p>
        </p:txBody>
      </p:sp>
      <p:sp>
        <p:nvSpPr>
          <p:cNvPr id="10" name="TextBox 9">
            <a:extLst>
              <a:ext uri="{FF2B5EF4-FFF2-40B4-BE49-F238E27FC236}">
                <a16:creationId xmlns:a16="http://schemas.microsoft.com/office/drawing/2014/main" id="{5B989283-25A4-2AA5-17F4-98D358CA3835}"/>
              </a:ext>
            </a:extLst>
          </p:cNvPr>
          <p:cNvSpPr txBox="1"/>
          <p:nvPr/>
        </p:nvSpPr>
        <p:spPr>
          <a:xfrm>
            <a:off x="7280477" y="3283500"/>
            <a:ext cx="1446836" cy="1077218"/>
          </a:xfrm>
          <a:prstGeom prst="rect">
            <a:avLst/>
          </a:prstGeom>
          <a:noFill/>
        </p:spPr>
        <p:txBody>
          <a:bodyPr wrap="square" rtlCol="0">
            <a:spAutoFit/>
          </a:bodyPr>
          <a:lstStyle/>
          <a:p>
            <a:pPr algn="ctr"/>
            <a:r>
              <a:rPr lang="en-CA" sz="4000" b="1" dirty="0">
                <a:solidFill>
                  <a:srgbClr val="FF0000"/>
                </a:solidFill>
                <a:highlight>
                  <a:srgbClr val="0D0D0D"/>
                </a:highlight>
              </a:rPr>
              <a:t>EAST</a:t>
            </a:r>
          </a:p>
          <a:p>
            <a:pPr algn="ctr"/>
            <a:r>
              <a:rPr lang="en-CA" sz="2400" b="1" dirty="0">
                <a:solidFill>
                  <a:srgbClr val="FF0000"/>
                </a:solidFill>
                <a:highlight>
                  <a:srgbClr val="0D0D0D"/>
                </a:highlight>
              </a:rPr>
              <a:t>[6.84%]</a:t>
            </a:r>
            <a:endParaRPr lang="en-CA" sz="4000" b="1" dirty="0">
              <a:solidFill>
                <a:srgbClr val="FF0000"/>
              </a:solidFill>
              <a:highlight>
                <a:srgbClr val="0D0D0D"/>
              </a:highlight>
            </a:endParaRPr>
          </a:p>
        </p:txBody>
      </p:sp>
    </p:spTree>
    <p:extLst>
      <p:ext uri="{BB962C8B-B14F-4D97-AF65-F5344CB8AC3E}">
        <p14:creationId xmlns:p14="http://schemas.microsoft.com/office/powerpoint/2010/main" val="2077925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4F0E7B-4234-437C-8EA5-719828319AA6}"/>
              </a:ext>
            </a:extLst>
          </p:cNvPr>
          <p:cNvSpPr txBox="1"/>
          <p:nvPr/>
        </p:nvSpPr>
        <p:spPr>
          <a:xfrm>
            <a:off x="335280" y="909895"/>
            <a:ext cx="11338560" cy="5705986"/>
          </a:xfrm>
          <a:prstGeom prst="rect">
            <a:avLst/>
          </a:prstGeom>
          <a:noFill/>
        </p:spPr>
        <p:txBody>
          <a:bodyPr wrap="square">
            <a:spAutoFit/>
          </a:bodyPr>
          <a:lstStyle/>
          <a:p>
            <a:pPr>
              <a:lnSpc>
                <a:spcPct val="150000"/>
              </a:lnSpc>
            </a:pPr>
            <a:r>
              <a:rPr lang="en-CA" sz="1750" dirty="0">
                <a:solidFill>
                  <a:schemeClr val="bg1">
                    <a:lumMod val="75000"/>
                  </a:schemeClr>
                </a:solidFill>
              </a:rPr>
              <a:t>In summary, my analysis of traffic crash data reveals significant trends and patterns crucial for understanding road safety. </a:t>
            </a:r>
          </a:p>
          <a:p>
            <a:pPr marL="285750" indent="-285750">
              <a:lnSpc>
                <a:spcPct val="150000"/>
              </a:lnSpc>
              <a:buFont typeface="Arial" panose="020B0604020202020204" pitchFamily="34" charset="0"/>
              <a:buChar char="•"/>
            </a:pPr>
            <a:r>
              <a:rPr lang="en-CA" sz="1750" dirty="0">
                <a:solidFill>
                  <a:schemeClr val="bg1">
                    <a:lumMod val="75000"/>
                  </a:schemeClr>
                </a:solidFill>
              </a:rPr>
              <a:t>I observed fluctuations in crash rates over recent years, peaking in 2015 and 2021, with a decline during the onset of the pandemic in 2020. </a:t>
            </a:r>
          </a:p>
          <a:p>
            <a:pPr marL="285750" indent="-285750">
              <a:lnSpc>
                <a:spcPct val="150000"/>
              </a:lnSpc>
              <a:buFont typeface="Arial" panose="020B0604020202020204" pitchFamily="34" charset="0"/>
              <a:buChar char="•"/>
            </a:pPr>
            <a:r>
              <a:rPr lang="en-CA" sz="1750" dirty="0">
                <a:solidFill>
                  <a:schemeClr val="bg1">
                    <a:lumMod val="75000"/>
                  </a:schemeClr>
                </a:solidFill>
              </a:rPr>
              <a:t>Weekends, particularly Fridays to Sundays, see heightened crash activity, likely due to increased social gatherings and potential alcohol consumption. </a:t>
            </a:r>
          </a:p>
          <a:p>
            <a:pPr marL="285750" indent="-285750">
              <a:lnSpc>
                <a:spcPct val="150000"/>
              </a:lnSpc>
              <a:buFont typeface="Arial" panose="020B0604020202020204" pitchFamily="34" charset="0"/>
              <a:buChar char="•"/>
            </a:pPr>
            <a:r>
              <a:rPr lang="en-CA" sz="1750" dirty="0">
                <a:solidFill>
                  <a:schemeClr val="bg1">
                    <a:lumMod val="75000"/>
                  </a:schemeClr>
                </a:solidFill>
              </a:rPr>
              <a:t>Afternoons emerge as peak times for crashes, with fewer incidents post-midnight. </a:t>
            </a:r>
          </a:p>
          <a:p>
            <a:pPr marL="285750" indent="-285750">
              <a:lnSpc>
                <a:spcPct val="150000"/>
              </a:lnSpc>
              <a:buFont typeface="Arial" panose="020B0604020202020204" pitchFamily="34" charset="0"/>
              <a:buChar char="•"/>
            </a:pPr>
            <a:r>
              <a:rPr lang="en-CA" sz="1750" dirty="0">
                <a:solidFill>
                  <a:schemeClr val="bg1">
                    <a:lumMod val="75000"/>
                  </a:schemeClr>
                </a:solidFill>
              </a:rPr>
              <a:t>While most crashes report no injuries, a notable percentage indicate injuries without evident signs.</a:t>
            </a:r>
          </a:p>
          <a:p>
            <a:pPr marL="285750" indent="-285750">
              <a:lnSpc>
                <a:spcPct val="150000"/>
              </a:lnSpc>
              <a:buFont typeface="Arial" panose="020B0604020202020204" pitchFamily="34" charset="0"/>
              <a:buChar char="•"/>
            </a:pPr>
            <a:r>
              <a:rPr lang="en-CA" sz="1750" dirty="0">
                <a:solidFill>
                  <a:schemeClr val="bg1">
                    <a:lumMod val="75000"/>
                  </a:schemeClr>
                </a:solidFill>
              </a:rPr>
              <a:t>Primary contributors include failure to yield right-of-way and following too closely, alongside weather conditions.</a:t>
            </a:r>
          </a:p>
          <a:p>
            <a:pPr marL="285750" indent="-285750">
              <a:lnSpc>
                <a:spcPct val="150000"/>
              </a:lnSpc>
              <a:buFont typeface="Arial" panose="020B0604020202020204" pitchFamily="34" charset="0"/>
              <a:buChar char="•"/>
            </a:pPr>
            <a:r>
              <a:rPr lang="en-CA" sz="1750" dirty="0">
                <a:solidFill>
                  <a:schemeClr val="bg1">
                    <a:lumMod val="75000"/>
                  </a:schemeClr>
                </a:solidFill>
              </a:rPr>
              <a:t>Secondary factors like failing to reduce speed and improper turning also contribute significantly. </a:t>
            </a:r>
          </a:p>
          <a:p>
            <a:pPr marL="285750" indent="-285750">
              <a:lnSpc>
                <a:spcPct val="150000"/>
              </a:lnSpc>
              <a:buFont typeface="Arial" panose="020B0604020202020204" pitchFamily="34" charset="0"/>
              <a:buChar char="•"/>
            </a:pPr>
            <a:r>
              <a:rPr lang="en-CA" sz="1750" dirty="0">
                <a:solidFill>
                  <a:schemeClr val="bg1">
                    <a:lumMod val="75000"/>
                  </a:schemeClr>
                </a:solidFill>
              </a:rPr>
              <a:t>Infrastructure plays a role, with differing crash rates between undivided and divided roads. </a:t>
            </a:r>
          </a:p>
          <a:p>
            <a:pPr marL="285750" indent="-285750">
              <a:lnSpc>
                <a:spcPct val="150000"/>
              </a:lnSpc>
              <a:buFont typeface="Arial" panose="020B0604020202020204" pitchFamily="34" charset="0"/>
              <a:buChar char="•"/>
            </a:pPr>
            <a:r>
              <a:rPr lang="en-CA" sz="1750" dirty="0">
                <a:solidFill>
                  <a:schemeClr val="bg1">
                    <a:lumMod val="75000"/>
                  </a:schemeClr>
                </a:solidFill>
              </a:rPr>
              <a:t>Seasonal trends show more crashes in fall and summer, fewer in spring. </a:t>
            </a:r>
          </a:p>
          <a:p>
            <a:pPr marL="285750" indent="-285750">
              <a:lnSpc>
                <a:spcPct val="150000"/>
              </a:lnSpc>
              <a:buFont typeface="Arial" panose="020B0604020202020204" pitchFamily="34" charset="0"/>
              <a:buChar char="•"/>
            </a:pPr>
            <a:r>
              <a:rPr lang="en-CA" sz="1750" dirty="0">
                <a:solidFill>
                  <a:schemeClr val="bg1">
                    <a:lumMod val="75000"/>
                  </a:schemeClr>
                </a:solidFill>
              </a:rPr>
              <a:t>Geographically, crash occurrences vary, with fewer on the east side compared to the west and south. </a:t>
            </a:r>
          </a:p>
          <a:p>
            <a:pPr marL="285750" indent="-285750">
              <a:lnSpc>
                <a:spcPct val="150000"/>
              </a:lnSpc>
              <a:buFont typeface="Arial" panose="020B0604020202020204" pitchFamily="34" charset="0"/>
              <a:buChar char="•"/>
            </a:pPr>
            <a:r>
              <a:rPr lang="en-CA" sz="1750" dirty="0">
                <a:solidFill>
                  <a:schemeClr val="bg1">
                    <a:lumMod val="75000"/>
                  </a:schemeClr>
                </a:solidFill>
              </a:rPr>
              <a:t>Traffic control devices influence crash rates, and weather conditions impact crash occurrences. </a:t>
            </a:r>
          </a:p>
          <a:p>
            <a:pPr marL="285750" indent="-285750">
              <a:lnSpc>
                <a:spcPct val="150000"/>
              </a:lnSpc>
              <a:buFont typeface="Arial" panose="020B0604020202020204" pitchFamily="34" charset="0"/>
              <a:buChar char="•"/>
            </a:pPr>
            <a:r>
              <a:rPr lang="en-CA" sz="1750" dirty="0">
                <a:solidFill>
                  <a:schemeClr val="bg1">
                    <a:lumMod val="75000"/>
                  </a:schemeClr>
                </a:solidFill>
              </a:rPr>
              <a:t>Integrating these insights into our analysis will guide the development of targeted strategies to enhance road safety.</a:t>
            </a:r>
          </a:p>
        </p:txBody>
      </p:sp>
      <p:sp>
        <p:nvSpPr>
          <p:cNvPr id="11" name="TextBox 10">
            <a:extLst>
              <a:ext uri="{FF2B5EF4-FFF2-40B4-BE49-F238E27FC236}">
                <a16:creationId xmlns:a16="http://schemas.microsoft.com/office/drawing/2014/main" id="{B8D93801-9336-3D53-78D6-75075C3719B0}"/>
              </a:ext>
            </a:extLst>
          </p:cNvPr>
          <p:cNvSpPr txBox="1"/>
          <p:nvPr/>
        </p:nvSpPr>
        <p:spPr>
          <a:xfrm>
            <a:off x="335280" y="325120"/>
            <a:ext cx="11338560" cy="584775"/>
          </a:xfrm>
          <a:prstGeom prst="rect">
            <a:avLst/>
          </a:prstGeom>
          <a:noFill/>
        </p:spPr>
        <p:txBody>
          <a:bodyPr wrap="square" rtlCol="0">
            <a:spAutoFit/>
          </a:bodyPr>
          <a:lstStyle/>
          <a:p>
            <a:pPr algn="ctr"/>
            <a:r>
              <a:rPr lang="en-CA" sz="3200" b="1" dirty="0">
                <a:solidFill>
                  <a:schemeClr val="bg1">
                    <a:lumMod val="65000"/>
                  </a:schemeClr>
                </a:solidFill>
                <a:latin typeface="Cascadia Code Light" panose="020B0609020000020004" pitchFamily="49" charset="0"/>
                <a:cs typeface="Cascadia Code Light" panose="020B0609020000020004" pitchFamily="49" charset="0"/>
              </a:rPr>
              <a:t>Deciphering Traffic Crash Patterns</a:t>
            </a:r>
          </a:p>
        </p:txBody>
      </p:sp>
    </p:spTree>
    <p:extLst>
      <p:ext uri="{BB962C8B-B14F-4D97-AF65-F5344CB8AC3E}">
        <p14:creationId xmlns:p14="http://schemas.microsoft.com/office/powerpoint/2010/main" val="237773582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4F0E7B-4234-437C-8EA5-719828319AA6}"/>
              </a:ext>
            </a:extLst>
          </p:cNvPr>
          <p:cNvSpPr txBox="1"/>
          <p:nvPr/>
        </p:nvSpPr>
        <p:spPr>
          <a:xfrm>
            <a:off x="335280" y="1383920"/>
            <a:ext cx="11521440" cy="4090159"/>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750" dirty="0">
                <a:solidFill>
                  <a:schemeClr val="bg1">
                    <a:lumMod val="75000"/>
                  </a:schemeClr>
                </a:solidFill>
              </a:rPr>
              <a:t>Successfully cleaned, transformed, and managed large and complex datasets comprising nearly 800K records and 48 attributes, ensuring data quality and integrity.</a:t>
            </a:r>
          </a:p>
          <a:p>
            <a:pPr marL="285750" indent="-285750" algn="just">
              <a:lnSpc>
                <a:spcPct val="150000"/>
              </a:lnSpc>
              <a:buFont typeface="Arial" panose="020B0604020202020204" pitchFamily="34" charset="0"/>
              <a:buChar char="•"/>
            </a:pPr>
            <a:r>
              <a:rPr lang="en-US" sz="1750" dirty="0">
                <a:solidFill>
                  <a:schemeClr val="bg1">
                    <a:lumMod val="75000"/>
                  </a:schemeClr>
                </a:solidFill>
              </a:rPr>
              <a:t>Proficient in building conditional DAX (Data Analysis Expressions) queries from the dataset, enabling customized and dynamic analysis.</a:t>
            </a:r>
          </a:p>
          <a:p>
            <a:pPr marL="285750" indent="-285750" algn="just">
              <a:lnSpc>
                <a:spcPct val="150000"/>
              </a:lnSpc>
              <a:buFont typeface="Arial" panose="020B0604020202020204" pitchFamily="34" charset="0"/>
              <a:buChar char="•"/>
            </a:pPr>
            <a:r>
              <a:rPr lang="en-US" sz="1750" dirty="0">
                <a:solidFill>
                  <a:schemeClr val="bg1">
                    <a:lumMod val="75000"/>
                  </a:schemeClr>
                </a:solidFill>
              </a:rPr>
              <a:t>Acquired knowledge in Azure SQL for establishing connections with Power BI, facilitating real-time data analysis and insights.</a:t>
            </a:r>
          </a:p>
          <a:p>
            <a:pPr marL="285750" indent="-285750" algn="just">
              <a:lnSpc>
                <a:spcPct val="150000"/>
              </a:lnSpc>
              <a:buFont typeface="Arial" panose="020B0604020202020204" pitchFamily="34" charset="0"/>
              <a:buChar char="•"/>
            </a:pPr>
            <a:r>
              <a:rPr lang="en-US" sz="1750" dirty="0">
                <a:solidFill>
                  <a:schemeClr val="bg1">
                    <a:lumMod val="75000"/>
                  </a:schemeClr>
                </a:solidFill>
              </a:rPr>
              <a:t>Demonstrated competence in utilizing the Power BI feature of syncing slicers across different pages, enhancing dashboard interactivity and user experience.</a:t>
            </a:r>
          </a:p>
          <a:p>
            <a:pPr marL="285750" indent="-285750" algn="just">
              <a:lnSpc>
                <a:spcPct val="150000"/>
              </a:lnSpc>
              <a:buFont typeface="Arial" panose="020B0604020202020204" pitchFamily="34" charset="0"/>
              <a:buChar char="•"/>
            </a:pPr>
            <a:r>
              <a:rPr lang="en-US" sz="1750" dirty="0">
                <a:solidFill>
                  <a:schemeClr val="bg1">
                    <a:lumMod val="75000"/>
                  </a:schemeClr>
                </a:solidFill>
              </a:rPr>
              <a:t>Capable of creating interactive dashboards featuring Key Performance Indicators (KPIs) and visually compelling graphics, enabling easy understanding and interpretation of data insights.</a:t>
            </a:r>
            <a:endParaRPr lang="en-CA" sz="1750" dirty="0">
              <a:solidFill>
                <a:schemeClr val="bg1">
                  <a:lumMod val="75000"/>
                </a:schemeClr>
              </a:solidFill>
            </a:endParaRPr>
          </a:p>
        </p:txBody>
      </p:sp>
      <p:sp>
        <p:nvSpPr>
          <p:cNvPr id="11" name="TextBox 10">
            <a:extLst>
              <a:ext uri="{FF2B5EF4-FFF2-40B4-BE49-F238E27FC236}">
                <a16:creationId xmlns:a16="http://schemas.microsoft.com/office/drawing/2014/main" id="{B8D93801-9336-3D53-78D6-75075C3719B0}"/>
              </a:ext>
            </a:extLst>
          </p:cNvPr>
          <p:cNvSpPr txBox="1"/>
          <p:nvPr/>
        </p:nvSpPr>
        <p:spPr>
          <a:xfrm>
            <a:off x="335280" y="325120"/>
            <a:ext cx="11338560" cy="584775"/>
          </a:xfrm>
          <a:prstGeom prst="rect">
            <a:avLst/>
          </a:prstGeom>
          <a:noFill/>
        </p:spPr>
        <p:txBody>
          <a:bodyPr wrap="square" rtlCol="0">
            <a:spAutoFit/>
          </a:bodyPr>
          <a:lstStyle/>
          <a:p>
            <a:pPr algn="ctr"/>
            <a:r>
              <a:rPr lang="en-CA" sz="3200" b="1" dirty="0">
                <a:solidFill>
                  <a:schemeClr val="bg1">
                    <a:lumMod val="65000"/>
                  </a:schemeClr>
                </a:solidFill>
                <a:latin typeface="Cascadia Code Light" panose="020B0609020000020004" pitchFamily="49" charset="0"/>
                <a:cs typeface="Cascadia Code Light" panose="020B0609020000020004" pitchFamily="49" charset="0"/>
              </a:rPr>
              <a:t>Learning Outcome</a:t>
            </a:r>
          </a:p>
        </p:txBody>
      </p:sp>
    </p:spTree>
    <p:extLst>
      <p:ext uri="{BB962C8B-B14F-4D97-AF65-F5344CB8AC3E}">
        <p14:creationId xmlns:p14="http://schemas.microsoft.com/office/powerpoint/2010/main" val="424626211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306-0858-4EFA-C36A-FECF17DB6559}"/>
              </a:ext>
            </a:extLst>
          </p:cNvPr>
          <p:cNvSpPr>
            <a:spLocks noGrp="1"/>
          </p:cNvSpPr>
          <p:nvPr>
            <p:ph type="ctrTitle"/>
          </p:nvPr>
        </p:nvSpPr>
        <p:spPr>
          <a:xfrm>
            <a:off x="1523999" y="726440"/>
            <a:ext cx="9144000" cy="2387600"/>
          </a:xfrm>
        </p:spPr>
        <p:txBody>
          <a:bodyPr/>
          <a:lstStyle/>
          <a:p>
            <a:r>
              <a:rPr lang="en-CA" b="1" dirty="0">
                <a:solidFill>
                  <a:schemeClr val="bg1"/>
                </a:solidFill>
              </a:rPr>
              <a:t>Thank You</a:t>
            </a:r>
          </a:p>
        </p:txBody>
      </p:sp>
      <p:pic>
        <p:nvPicPr>
          <p:cNvPr id="4" name="Picture 3" descr="A logo with two people on it&#10;&#10;Description automatically generated">
            <a:extLst>
              <a:ext uri="{FF2B5EF4-FFF2-40B4-BE49-F238E27FC236}">
                <a16:creationId xmlns:a16="http://schemas.microsoft.com/office/drawing/2014/main" id="{1812351D-3A6B-A853-569F-C06EDEF23B24}"/>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900"/>
                    </a14:imgEffect>
                    <a14:imgEffect>
                      <a14:saturation sat="400000"/>
                    </a14:imgEffect>
                  </a14:imgLayer>
                </a14:imgProps>
              </a:ext>
              <a:ext uri="{28A0092B-C50C-407E-A947-70E740481C1C}">
                <a14:useLocalDpi xmlns:a14="http://schemas.microsoft.com/office/drawing/2010/main" val="0"/>
              </a:ext>
            </a:extLst>
          </a:blip>
          <a:srcRect l="3475" t="24933" r="5360" b="22267"/>
          <a:stretch/>
        </p:blipFill>
        <p:spPr bwMode="auto">
          <a:xfrm>
            <a:off x="4733489" y="3239310"/>
            <a:ext cx="2725019" cy="157826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0546841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A8E9A-99AF-98A3-B1AB-896954CCD174}"/>
              </a:ext>
            </a:extLst>
          </p:cNvPr>
          <p:cNvSpPr>
            <a:spLocks noGrp="1"/>
          </p:cNvSpPr>
          <p:nvPr>
            <p:ph type="title"/>
          </p:nvPr>
        </p:nvSpPr>
        <p:spPr>
          <a:xfrm>
            <a:off x="350197" y="365125"/>
            <a:ext cx="11468911" cy="559003"/>
          </a:xfrm>
        </p:spPr>
        <p:txBody>
          <a:bodyPr>
            <a:noAutofit/>
          </a:bodyPr>
          <a:lstStyle/>
          <a:p>
            <a:pPr algn="ctr"/>
            <a:r>
              <a:rPr lang="en-CA" sz="2800" b="1" dirty="0">
                <a:solidFill>
                  <a:srgbClr val="ECECEC"/>
                </a:solidFill>
                <a:latin typeface="Söhne"/>
              </a:rPr>
              <a:t>About Data</a:t>
            </a:r>
            <a:endParaRPr lang="en-CA" sz="2800" dirty="0"/>
          </a:p>
        </p:txBody>
      </p:sp>
      <p:sp>
        <p:nvSpPr>
          <p:cNvPr id="3" name="Content Placeholder 2">
            <a:extLst>
              <a:ext uri="{FF2B5EF4-FFF2-40B4-BE49-F238E27FC236}">
                <a16:creationId xmlns:a16="http://schemas.microsoft.com/office/drawing/2014/main" id="{A0404B3E-5F4B-2D0B-C1E3-DF78F5D1DEC0}"/>
              </a:ext>
            </a:extLst>
          </p:cNvPr>
          <p:cNvSpPr>
            <a:spLocks noGrp="1"/>
          </p:cNvSpPr>
          <p:nvPr>
            <p:ph idx="1"/>
          </p:nvPr>
        </p:nvSpPr>
        <p:spPr>
          <a:xfrm>
            <a:off x="350196" y="1021163"/>
            <a:ext cx="11468909" cy="1498303"/>
          </a:xfrm>
        </p:spPr>
        <p:txBody>
          <a:bodyPr>
            <a:normAutofit/>
          </a:bodyPr>
          <a:lstStyle/>
          <a:p>
            <a:pPr marL="0" indent="0" algn="just">
              <a:buNone/>
            </a:pPr>
            <a:r>
              <a:rPr lang="en-US" sz="1600" dirty="0">
                <a:solidFill>
                  <a:srgbClr val="ECECEC"/>
                </a:solidFill>
                <a:latin typeface="Söhne"/>
              </a:rPr>
              <a:t>The dataset comprises 794,956 records with 48 attributes. Among these attributes, some columns exhibit more than half of their values as missing data. Consequently, these columns are discarded since it would not be meaningful to impute values for such a large portion of missing data. </a:t>
            </a:r>
          </a:p>
          <a:p>
            <a:pPr marL="0" indent="0" algn="just">
              <a:buNone/>
            </a:pPr>
            <a:r>
              <a:rPr lang="en-US" sz="1600" dirty="0">
                <a:solidFill>
                  <a:srgbClr val="ECECEC"/>
                </a:solidFill>
                <a:latin typeface="Söhne"/>
              </a:rPr>
              <a:t>For columns with a moderate number of missing values, we filter out these records. </a:t>
            </a:r>
          </a:p>
          <a:p>
            <a:pPr marL="0" indent="0" algn="just">
              <a:buNone/>
            </a:pPr>
            <a:r>
              <a:rPr lang="en-US" sz="1600" dirty="0">
                <a:solidFill>
                  <a:srgbClr val="ECECEC"/>
                </a:solidFill>
                <a:latin typeface="Söhne"/>
              </a:rPr>
              <a:t>However, for columns with very few missing values, we opt to impute the missing values by utilizing the prior value of the respective cell.</a:t>
            </a:r>
          </a:p>
        </p:txBody>
      </p:sp>
      <p:pic>
        <p:nvPicPr>
          <p:cNvPr id="1028" name="Picture 4">
            <a:extLst>
              <a:ext uri="{FF2B5EF4-FFF2-40B4-BE49-F238E27FC236}">
                <a16:creationId xmlns:a16="http://schemas.microsoft.com/office/drawing/2014/main" id="{A2BD5F8E-3947-C572-BB90-4924A60EF24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4256"/>
          <a:stretch/>
        </p:blipFill>
        <p:spPr bwMode="auto">
          <a:xfrm>
            <a:off x="1017892" y="2519464"/>
            <a:ext cx="2413000" cy="382297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F0F04602-EC9C-9B68-FCC2-ECB4C366663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5745"/>
          <a:stretch/>
        </p:blipFill>
        <p:spPr bwMode="auto">
          <a:xfrm>
            <a:off x="3683000" y="2519465"/>
            <a:ext cx="2413000" cy="303503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2BB3EFB3-4226-7BB9-17D6-06B262F52BA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9845" b="87976"/>
          <a:stretch/>
        </p:blipFill>
        <p:spPr bwMode="auto">
          <a:xfrm>
            <a:off x="3683001" y="5554495"/>
            <a:ext cx="2413000" cy="7879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D1E50DF0-547E-A604-0E51-A32AE00657F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3780" r="9845" b="25586"/>
          <a:stretch/>
        </p:blipFill>
        <p:spPr bwMode="auto">
          <a:xfrm>
            <a:off x="6348110" y="2519465"/>
            <a:ext cx="2321639" cy="38229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936AA677-1EBD-828A-C61A-6D7F5DF2C94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4412" r="9845" b="76"/>
          <a:stretch/>
        </p:blipFill>
        <p:spPr bwMode="auto">
          <a:xfrm>
            <a:off x="8921855" y="2519464"/>
            <a:ext cx="2413000" cy="16718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0B2A898-B7F8-3FD9-CF6D-88E84ED685F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74199" r="13242"/>
          <a:stretch/>
        </p:blipFill>
        <p:spPr bwMode="auto">
          <a:xfrm>
            <a:off x="8921855" y="4395619"/>
            <a:ext cx="2413000" cy="29490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454BA5DD-A7BA-68BA-1C40-B8674721983F}"/>
              </a:ext>
            </a:extLst>
          </p:cNvPr>
          <p:cNvCxnSpPr>
            <a:cxnSpLocks/>
          </p:cNvCxnSpPr>
          <p:nvPr/>
        </p:nvCxnSpPr>
        <p:spPr>
          <a:xfrm>
            <a:off x="9110288" y="4076984"/>
            <a:ext cx="190372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36347320-77BF-3EF1-5BD1-B6EE42489DE4}"/>
              </a:ext>
            </a:extLst>
          </p:cNvPr>
          <p:cNvCxnSpPr>
            <a:cxnSpLocks/>
          </p:cNvCxnSpPr>
          <p:nvPr/>
        </p:nvCxnSpPr>
        <p:spPr>
          <a:xfrm>
            <a:off x="9093143" y="3783615"/>
            <a:ext cx="190372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86282A40-9AFE-944C-582E-88394D8195DE}"/>
              </a:ext>
            </a:extLst>
          </p:cNvPr>
          <p:cNvCxnSpPr>
            <a:cxnSpLocks/>
          </p:cNvCxnSpPr>
          <p:nvPr/>
        </p:nvCxnSpPr>
        <p:spPr>
          <a:xfrm>
            <a:off x="9093143" y="3492149"/>
            <a:ext cx="190372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C8F526D9-6A16-739E-B24C-F8828CB7BAD6}"/>
              </a:ext>
            </a:extLst>
          </p:cNvPr>
          <p:cNvCxnSpPr>
            <a:cxnSpLocks/>
          </p:cNvCxnSpPr>
          <p:nvPr/>
        </p:nvCxnSpPr>
        <p:spPr>
          <a:xfrm>
            <a:off x="3782639" y="2664744"/>
            <a:ext cx="190372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6C1A85F5-3E63-D1DA-0C3A-F3C0782997B2}"/>
              </a:ext>
            </a:extLst>
          </p:cNvPr>
          <p:cNvCxnSpPr>
            <a:cxnSpLocks/>
          </p:cNvCxnSpPr>
          <p:nvPr/>
        </p:nvCxnSpPr>
        <p:spPr>
          <a:xfrm>
            <a:off x="6503665" y="2884455"/>
            <a:ext cx="190372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2E73FED9-4DED-42B3-6402-604F94247F1C}"/>
              </a:ext>
            </a:extLst>
          </p:cNvPr>
          <p:cNvCxnSpPr>
            <a:cxnSpLocks/>
          </p:cNvCxnSpPr>
          <p:nvPr/>
        </p:nvCxnSpPr>
        <p:spPr>
          <a:xfrm>
            <a:off x="3819468" y="4852951"/>
            <a:ext cx="190372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61F676AF-20FB-A45A-C307-245E82C95268}"/>
              </a:ext>
            </a:extLst>
          </p:cNvPr>
          <p:cNvCxnSpPr>
            <a:cxnSpLocks/>
          </p:cNvCxnSpPr>
          <p:nvPr/>
        </p:nvCxnSpPr>
        <p:spPr>
          <a:xfrm>
            <a:off x="6503665" y="3429000"/>
            <a:ext cx="190372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BA3F82E6-71E6-4ED8-2E56-F3CE93A0928A}"/>
              </a:ext>
            </a:extLst>
          </p:cNvPr>
          <p:cNvCxnSpPr>
            <a:cxnSpLocks/>
          </p:cNvCxnSpPr>
          <p:nvPr/>
        </p:nvCxnSpPr>
        <p:spPr>
          <a:xfrm>
            <a:off x="6557067" y="5372384"/>
            <a:ext cx="190372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52885C7C-3795-00C5-6E5D-622B5E1C267A}"/>
              </a:ext>
            </a:extLst>
          </p:cNvPr>
          <p:cNvCxnSpPr>
            <a:cxnSpLocks/>
          </p:cNvCxnSpPr>
          <p:nvPr/>
        </p:nvCxnSpPr>
        <p:spPr>
          <a:xfrm>
            <a:off x="6557067" y="5915728"/>
            <a:ext cx="190372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EDDCF262-3A64-CE33-08CF-DBAE24990CF8}"/>
              </a:ext>
            </a:extLst>
          </p:cNvPr>
          <p:cNvCxnSpPr>
            <a:cxnSpLocks/>
          </p:cNvCxnSpPr>
          <p:nvPr/>
        </p:nvCxnSpPr>
        <p:spPr>
          <a:xfrm>
            <a:off x="6557067" y="6185184"/>
            <a:ext cx="190372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D0E5A348-0D45-88B7-7414-9C26414FA719}"/>
              </a:ext>
            </a:extLst>
          </p:cNvPr>
          <p:cNvCxnSpPr>
            <a:cxnSpLocks/>
          </p:cNvCxnSpPr>
          <p:nvPr/>
        </p:nvCxnSpPr>
        <p:spPr>
          <a:xfrm>
            <a:off x="1148169" y="3484813"/>
            <a:ext cx="190372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1185E8C0-9B14-5587-AED0-5859E56AC56A}"/>
              </a:ext>
            </a:extLst>
          </p:cNvPr>
          <p:cNvCxnSpPr>
            <a:cxnSpLocks/>
          </p:cNvCxnSpPr>
          <p:nvPr/>
        </p:nvCxnSpPr>
        <p:spPr>
          <a:xfrm>
            <a:off x="1148169" y="5948464"/>
            <a:ext cx="190372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A0CF5D9C-B743-B576-A358-88E8340BA2B2}"/>
              </a:ext>
            </a:extLst>
          </p:cNvPr>
          <p:cNvCxnSpPr>
            <a:cxnSpLocks/>
          </p:cNvCxnSpPr>
          <p:nvPr/>
        </p:nvCxnSpPr>
        <p:spPr>
          <a:xfrm>
            <a:off x="3819468" y="5118384"/>
            <a:ext cx="190372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pic>
        <p:nvPicPr>
          <p:cNvPr id="2054" name="Picture 6">
            <a:extLst>
              <a:ext uri="{FF2B5EF4-FFF2-40B4-BE49-F238E27FC236}">
                <a16:creationId xmlns:a16="http://schemas.microsoft.com/office/drawing/2014/main" id="{99EE38AC-1B0B-D36D-818D-C358D68C48E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4789" r="4403" b="6752"/>
          <a:stretch/>
        </p:blipFill>
        <p:spPr bwMode="auto">
          <a:xfrm>
            <a:off x="8921855" y="4800972"/>
            <a:ext cx="2413000" cy="294904"/>
          </a:xfrm>
          <a:prstGeom prst="rect">
            <a:avLst/>
          </a:prstGeom>
          <a:noFill/>
          <a:extLst>
            <a:ext uri="{909E8E84-426E-40DD-AFC4-6F175D3DCCD1}">
              <a14:hiddenFill xmlns:a14="http://schemas.microsoft.com/office/drawing/2010/main">
                <a:solidFill>
                  <a:srgbClr val="FFFFFF"/>
                </a:solidFill>
              </a14:hiddenFill>
            </a:ext>
          </a:extLst>
        </p:spPr>
      </p:pic>
      <p:sp>
        <p:nvSpPr>
          <p:cNvPr id="39" name="Content Placeholder 2">
            <a:extLst>
              <a:ext uri="{FF2B5EF4-FFF2-40B4-BE49-F238E27FC236}">
                <a16:creationId xmlns:a16="http://schemas.microsoft.com/office/drawing/2014/main" id="{0401D13A-592F-3033-FF49-EAD429ACF7AA}"/>
              </a:ext>
            </a:extLst>
          </p:cNvPr>
          <p:cNvSpPr txBox="1">
            <a:spLocks/>
          </p:cNvSpPr>
          <p:nvPr/>
        </p:nvSpPr>
        <p:spPr>
          <a:xfrm>
            <a:off x="8921855" y="6185184"/>
            <a:ext cx="2634469" cy="14983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600" dirty="0">
                <a:solidFill>
                  <a:srgbClr val="ECECEC"/>
                </a:solidFill>
                <a:latin typeface="Söhne"/>
              </a:rPr>
              <a:t>For further analysis, I created additional columns using DAX</a:t>
            </a:r>
          </a:p>
        </p:txBody>
      </p:sp>
      <p:cxnSp>
        <p:nvCxnSpPr>
          <p:cNvPr id="41" name="Straight Arrow Connector 40">
            <a:extLst>
              <a:ext uri="{FF2B5EF4-FFF2-40B4-BE49-F238E27FC236}">
                <a16:creationId xmlns:a16="http://schemas.microsoft.com/office/drawing/2014/main" id="{591218C8-F1CB-B587-6331-1B9616F99431}"/>
              </a:ext>
            </a:extLst>
          </p:cNvPr>
          <p:cNvCxnSpPr>
            <a:cxnSpLocks/>
          </p:cNvCxnSpPr>
          <p:nvPr/>
        </p:nvCxnSpPr>
        <p:spPr>
          <a:xfrm flipV="1">
            <a:off x="10239089" y="5888434"/>
            <a:ext cx="0" cy="2967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060" name="Picture 12">
            <a:extLst>
              <a:ext uri="{FF2B5EF4-FFF2-40B4-BE49-F238E27FC236}">
                <a16:creationId xmlns:a16="http://schemas.microsoft.com/office/drawing/2014/main" id="{FD28E919-5513-1258-E1A6-A1238948E2D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8279" r="23695"/>
          <a:stretch/>
        </p:blipFill>
        <p:spPr bwMode="auto">
          <a:xfrm>
            <a:off x="8921855" y="5220152"/>
            <a:ext cx="2413000" cy="21795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161AF0FC-5D1B-4DC1-0724-518EAC84F3D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9194" r="19063" b="11467"/>
          <a:stretch/>
        </p:blipFill>
        <p:spPr bwMode="auto">
          <a:xfrm>
            <a:off x="8921855" y="5562379"/>
            <a:ext cx="2413000" cy="21794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0532256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fade">
                                      <p:cBhvr>
                                        <p:cTn id="13" dur="500"/>
                                        <p:tgtEl>
                                          <p:spTgt spid="2050"/>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par>
                                <p:cTn id="25" presetID="22" presetClass="entr" presetSubtype="8"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par>
                                <p:cTn id="28" presetID="22" presetClass="entr" presetSubtype="8"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left)">
                                      <p:cBhvr>
                                        <p:cTn id="30" dur="500"/>
                                        <p:tgtEl>
                                          <p:spTgt spid="12"/>
                                        </p:tgtEl>
                                      </p:cBhvr>
                                    </p:animEffect>
                                  </p:childTnLst>
                                </p:cTn>
                              </p:par>
                              <p:par>
                                <p:cTn id="31" presetID="22" presetClass="entr" presetSubtype="8"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par>
                                <p:cTn id="34" presetID="22" presetClass="entr" presetSubtype="8"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left)">
                                      <p:cBhvr>
                                        <p:cTn id="36" dur="500"/>
                                        <p:tgtEl>
                                          <p:spTgt spid="18"/>
                                        </p:tgtEl>
                                      </p:cBhvr>
                                    </p:animEffect>
                                  </p:childTnLst>
                                </p:cTn>
                              </p:par>
                              <p:par>
                                <p:cTn id="37" presetID="22" presetClass="entr" presetSubtype="8"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500"/>
                                        <p:tgtEl>
                                          <p:spTgt spid="19"/>
                                        </p:tgtEl>
                                      </p:cBhvr>
                                    </p:animEffect>
                                  </p:childTnLst>
                                </p:cTn>
                              </p:par>
                              <p:par>
                                <p:cTn id="40" presetID="22" presetClass="entr" presetSubtype="8"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left)">
                                      <p:cBhvr>
                                        <p:cTn id="42" dur="500"/>
                                        <p:tgtEl>
                                          <p:spTgt spid="20"/>
                                        </p:tgtEl>
                                      </p:cBhvr>
                                    </p:animEffect>
                                  </p:childTnLst>
                                </p:cTn>
                              </p:par>
                              <p:par>
                                <p:cTn id="43" presetID="22" presetClass="entr" presetSubtype="8"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left)">
                                      <p:cBhvr>
                                        <p:cTn id="45" dur="500"/>
                                        <p:tgtEl>
                                          <p:spTgt spid="21"/>
                                        </p:tgtEl>
                                      </p:cBhvr>
                                    </p:animEffect>
                                  </p:childTnLst>
                                </p:cTn>
                              </p:par>
                              <p:par>
                                <p:cTn id="46" presetID="22" presetClass="entr" presetSubtype="8" fill="hold"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left)">
                                      <p:cBhvr>
                                        <p:cTn id="48" dur="500"/>
                                        <p:tgtEl>
                                          <p:spTgt spid="22"/>
                                        </p:tgtEl>
                                      </p:cBhvr>
                                    </p:animEffect>
                                  </p:childTnLst>
                                </p:cTn>
                              </p:par>
                              <p:par>
                                <p:cTn id="49" presetID="22" presetClass="entr" presetSubtype="8"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wipe(left)">
                                      <p:cBhvr>
                                        <p:cTn id="51" dur="500"/>
                                        <p:tgtEl>
                                          <p:spTgt spid="23"/>
                                        </p:tgtEl>
                                      </p:cBhvr>
                                    </p:animEffect>
                                  </p:childTnLst>
                                </p:cTn>
                              </p:par>
                              <p:par>
                                <p:cTn id="52" presetID="22" presetClass="entr" presetSubtype="8" fill="hold"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wipe(left)">
                                      <p:cBhvr>
                                        <p:cTn id="54" dur="500"/>
                                        <p:tgtEl>
                                          <p:spTgt spid="24"/>
                                        </p:tgtEl>
                                      </p:cBhvr>
                                    </p:animEffect>
                                  </p:childTnLst>
                                </p:cTn>
                              </p:par>
                              <p:par>
                                <p:cTn id="55" presetID="22" presetClass="entr" presetSubtype="8"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left)">
                                      <p:cBhvr>
                                        <p:cTn id="57" dur="500"/>
                                        <p:tgtEl>
                                          <p:spTgt spid="25"/>
                                        </p:tgtEl>
                                      </p:cBhvr>
                                    </p:animEffect>
                                  </p:childTnLst>
                                </p:cTn>
                              </p:par>
                              <p:par>
                                <p:cTn id="58" presetID="22" presetClass="entr" presetSubtype="8" fill="hold"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wipe(left)">
                                      <p:cBhvr>
                                        <p:cTn id="60" dur="500"/>
                                        <p:tgtEl>
                                          <p:spTgt spid="1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054"/>
                                        </p:tgtEl>
                                        <p:attrNameLst>
                                          <p:attrName>style.visibility</p:attrName>
                                        </p:attrNameLst>
                                      </p:cBhvr>
                                      <p:to>
                                        <p:strVal val="visible"/>
                                      </p:to>
                                    </p:set>
                                    <p:animEffect transition="in" filter="fade">
                                      <p:cBhvr>
                                        <p:cTn id="65" dur="500"/>
                                        <p:tgtEl>
                                          <p:spTgt spid="2054"/>
                                        </p:tgtEl>
                                      </p:cBhvr>
                                    </p:animEffect>
                                  </p:childTnLst>
                                </p:cTn>
                              </p:par>
                              <p:par>
                                <p:cTn id="66" presetID="10" presetClass="entr" presetSubtype="0" fill="hold" nodeType="withEffect">
                                  <p:stCondLst>
                                    <p:cond delay="0"/>
                                  </p:stCondLst>
                                  <p:childTnLst>
                                    <p:set>
                                      <p:cBhvr>
                                        <p:cTn id="67" dur="1" fill="hold">
                                          <p:stCondLst>
                                            <p:cond delay="0"/>
                                          </p:stCondLst>
                                        </p:cTn>
                                        <p:tgtEl>
                                          <p:spTgt spid="2060"/>
                                        </p:tgtEl>
                                        <p:attrNameLst>
                                          <p:attrName>style.visibility</p:attrName>
                                        </p:attrNameLst>
                                      </p:cBhvr>
                                      <p:to>
                                        <p:strVal val="visible"/>
                                      </p:to>
                                    </p:set>
                                    <p:animEffect transition="in" filter="fade">
                                      <p:cBhvr>
                                        <p:cTn id="68" dur="500"/>
                                        <p:tgtEl>
                                          <p:spTgt spid="2060"/>
                                        </p:tgtEl>
                                      </p:cBhvr>
                                    </p:animEffect>
                                  </p:childTnLst>
                                </p:cTn>
                              </p:par>
                              <p:par>
                                <p:cTn id="69" presetID="10" presetClass="entr" presetSubtype="0" fill="hold" nodeType="withEffect">
                                  <p:stCondLst>
                                    <p:cond delay="0"/>
                                  </p:stCondLst>
                                  <p:childTnLst>
                                    <p:set>
                                      <p:cBhvr>
                                        <p:cTn id="70" dur="1" fill="hold">
                                          <p:stCondLst>
                                            <p:cond delay="0"/>
                                          </p:stCondLst>
                                        </p:cTn>
                                        <p:tgtEl>
                                          <p:spTgt spid="2062"/>
                                        </p:tgtEl>
                                        <p:attrNameLst>
                                          <p:attrName>style.visibility</p:attrName>
                                        </p:attrNameLst>
                                      </p:cBhvr>
                                      <p:to>
                                        <p:strVal val="visible"/>
                                      </p:to>
                                    </p:set>
                                    <p:animEffect transition="in" filter="fade">
                                      <p:cBhvr>
                                        <p:cTn id="71" dur="500"/>
                                        <p:tgtEl>
                                          <p:spTgt spid="2062"/>
                                        </p:tgtEl>
                                      </p:cBhvr>
                                    </p:animEffect>
                                  </p:childTnLst>
                                </p:cTn>
                              </p:par>
                              <p:par>
                                <p:cTn id="72" presetID="10" presetClass="entr" presetSubtype="0" fill="hold" nodeType="withEffect">
                                  <p:stCondLst>
                                    <p:cond delay="0"/>
                                  </p:stCondLst>
                                  <p:childTnLst>
                                    <p:set>
                                      <p:cBhvr>
                                        <p:cTn id="73" dur="1" fill="hold">
                                          <p:stCondLst>
                                            <p:cond delay="0"/>
                                          </p:stCondLst>
                                        </p:cTn>
                                        <p:tgtEl>
                                          <p:spTgt spid="2052"/>
                                        </p:tgtEl>
                                        <p:attrNameLst>
                                          <p:attrName>style.visibility</p:attrName>
                                        </p:attrNameLst>
                                      </p:cBhvr>
                                      <p:to>
                                        <p:strVal val="visible"/>
                                      </p:to>
                                    </p:set>
                                    <p:animEffect transition="in" filter="fade">
                                      <p:cBhvr>
                                        <p:cTn id="74" dur="500"/>
                                        <p:tgtEl>
                                          <p:spTgt spid="2052"/>
                                        </p:tgtEl>
                                      </p:cBhvr>
                                    </p:animEffec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41"/>
                                        </p:tgtEl>
                                        <p:attrNameLst>
                                          <p:attrName>style.visibility</p:attrName>
                                        </p:attrNameLst>
                                      </p:cBhvr>
                                      <p:to>
                                        <p:strVal val="visible"/>
                                      </p:to>
                                    </p:set>
                                    <p:anim calcmode="lin" valueType="num">
                                      <p:cBhvr additive="base">
                                        <p:cTn id="79" dur="500" fill="hold"/>
                                        <p:tgtEl>
                                          <p:spTgt spid="41"/>
                                        </p:tgtEl>
                                        <p:attrNameLst>
                                          <p:attrName>ppt_x</p:attrName>
                                        </p:attrNameLst>
                                      </p:cBhvr>
                                      <p:tavLst>
                                        <p:tav tm="0">
                                          <p:val>
                                            <p:strVal val="#ppt_x"/>
                                          </p:val>
                                        </p:tav>
                                        <p:tav tm="100000">
                                          <p:val>
                                            <p:strVal val="#ppt_x"/>
                                          </p:val>
                                        </p:tav>
                                      </p:tavLst>
                                    </p:anim>
                                    <p:anim calcmode="lin" valueType="num">
                                      <p:cBhvr additive="base">
                                        <p:cTn id="80" dur="500" fill="hold"/>
                                        <p:tgtEl>
                                          <p:spTgt spid="41"/>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39"/>
                                        </p:tgtEl>
                                        <p:attrNameLst>
                                          <p:attrName>style.visibility</p:attrName>
                                        </p:attrNameLst>
                                      </p:cBhvr>
                                      <p:to>
                                        <p:strVal val="visible"/>
                                      </p:to>
                                    </p:set>
                                    <p:anim calcmode="lin" valueType="num">
                                      <p:cBhvr additive="base">
                                        <p:cTn id="83" dur="500" fill="hold"/>
                                        <p:tgtEl>
                                          <p:spTgt spid="39"/>
                                        </p:tgtEl>
                                        <p:attrNameLst>
                                          <p:attrName>ppt_x</p:attrName>
                                        </p:attrNameLst>
                                      </p:cBhvr>
                                      <p:tavLst>
                                        <p:tav tm="0">
                                          <p:val>
                                            <p:strVal val="#ppt_x"/>
                                          </p:val>
                                        </p:tav>
                                        <p:tav tm="100000">
                                          <p:val>
                                            <p:strVal val="#ppt_x"/>
                                          </p:val>
                                        </p:tav>
                                      </p:tavLst>
                                    </p:anim>
                                    <p:anim calcmode="lin" valueType="num">
                                      <p:cBhvr additive="base">
                                        <p:cTn id="8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894C5D-8193-3016-4B0C-1EE0589DEA25}"/>
              </a:ext>
            </a:extLst>
          </p:cNvPr>
          <p:cNvSpPr txBox="1"/>
          <p:nvPr/>
        </p:nvSpPr>
        <p:spPr>
          <a:xfrm>
            <a:off x="374651" y="412233"/>
            <a:ext cx="11442700" cy="523220"/>
          </a:xfrm>
          <a:prstGeom prst="rect">
            <a:avLst/>
          </a:prstGeom>
          <a:noFill/>
        </p:spPr>
        <p:txBody>
          <a:bodyPr wrap="square">
            <a:spAutoFit/>
          </a:bodyPr>
          <a:lstStyle/>
          <a:p>
            <a:pPr algn="ctr"/>
            <a:r>
              <a:rPr lang="en-CA" sz="2800" b="1" dirty="0">
                <a:solidFill>
                  <a:srgbClr val="ECECEC"/>
                </a:solidFill>
                <a:latin typeface="Söhne"/>
              </a:rPr>
              <a:t>Integration Enhancement</a:t>
            </a:r>
            <a:endParaRPr lang="en-CA" sz="2800" b="1" dirty="0"/>
          </a:p>
        </p:txBody>
      </p:sp>
      <p:sp>
        <p:nvSpPr>
          <p:cNvPr id="5" name="TextBox 4">
            <a:extLst>
              <a:ext uri="{FF2B5EF4-FFF2-40B4-BE49-F238E27FC236}">
                <a16:creationId xmlns:a16="http://schemas.microsoft.com/office/drawing/2014/main" id="{52E62D6D-248B-831C-0E7D-EEC6F167661F}"/>
              </a:ext>
            </a:extLst>
          </p:cNvPr>
          <p:cNvSpPr txBox="1"/>
          <p:nvPr/>
        </p:nvSpPr>
        <p:spPr>
          <a:xfrm>
            <a:off x="374651" y="1417935"/>
            <a:ext cx="11442700" cy="4801314"/>
          </a:xfrm>
          <a:prstGeom prst="rect">
            <a:avLst/>
          </a:prstGeom>
          <a:noFill/>
        </p:spPr>
        <p:txBody>
          <a:bodyPr wrap="square">
            <a:spAutoFit/>
          </a:bodyPr>
          <a:lstStyle/>
          <a:p>
            <a:r>
              <a:rPr lang="en-US" dirty="0">
                <a:solidFill>
                  <a:srgbClr val="ECECEC"/>
                </a:solidFill>
                <a:latin typeface="Söhne"/>
              </a:rPr>
              <a:t>In addition to the prescribed project requirements, I undertook an integration enhancement by incorporating Microsoft Azure to connect Power BI for analysis.</a:t>
            </a:r>
          </a:p>
          <a:p>
            <a:pPr algn="l"/>
            <a:endParaRPr lang="en-US" dirty="0">
              <a:solidFill>
                <a:srgbClr val="ECECEC"/>
              </a:solidFill>
              <a:latin typeface="Söhne"/>
            </a:endParaRPr>
          </a:p>
          <a:p>
            <a:pPr algn="l"/>
            <a:r>
              <a:rPr lang="en-US" dirty="0">
                <a:solidFill>
                  <a:srgbClr val="ECECEC"/>
                </a:solidFill>
                <a:latin typeface="Söhne"/>
              </a:rPr>
              <a:t>Approach :</a:t>
            </a:r>
            <a:br>
              <a:rPr lang="en-US" dirty="0">
                <a:solidFill>
                  <a:srgbClr val="ECECEC"/>
                </a:solidFill>
                <a:latin typeface="Söhne"/>
              </a:rPr>
            </a:br>
            <a:endParaRPr lang="en-US" dirty="0">
              <a:solidFill>
                <a:srgbClr val="ECECEC"/>
              </a:solidFill>
              <a:latin typeface="Söhne"/>
            </a:endParaRPr>
          </a:p>
          <a:p>
            <a:pPr marL="285744" indent="-285744">
              <a:buFont typeface="Arial" panose="020B0604020202020204" pitchFamily="34" charset="0"/>
              <a:buChar char="•"/>
            </a:pPr>
            <a:r>
              <a:rPr lang="en-US" b="1" dirty="0">
                <a:solidFill>
                  <a:srgbClr val="ECECEC"/>
                </a:solidFill>
                <a:latin typeface="Söhne"/>
              </a:rPr>
              <a:t>Data Ingestion</a:t>
            </a:r>
            <a:r>
              <a:rPr lang="en-US" dirty="0">
                <a:solidFill>
                  <a:srgbClr val="ECECEC"/>
                </a:solidFill>
                <a:latin typeface="Söhne"/>
              </a:rPr>
              <a:t>: Traffic crash data was imported into Azure SQL Database from various sources, ensuring data quality and consistency.</a:t>
            </a:r>
          </a:p>
          <a:p>
            <a:pPr marL="285744" indent="-285744">
              <a:buFont typeface="Arial" panose="020B0604020202020204" pitchFamily="34" charset="0"/>
              <a:buChar char="•"/>
            </a:pPr>
            <a:endParaRPr lang="en-US" dirty="0">
              <a:solidFill>
                <a:srgbClr val="ECECEC"/>
              </a:solidFill>
              <a:latin typeface="Söhne"/>
            </a:endParaRPr>
          </a:p>
          <a:p>
            <a:pPr marL="285744" indent="-285744">
              <a:buFont typeface="Arial" panose="020B0604020202020204" pitchFamily="34" charset="0"/>
              <a:buChar char="•"/>
            </a:pPr>
            <a:r>
              <a:rPr lang="en-US" b="1" dirty="0">
                <a:solidFill>
                  <a:srgbClr val="ECECEC"/>
                </a:solidFill>
                <a:latin typeface="Söhne"/>
              </a:rPr>
              <a:t>Connection</a:t>
            </a:r>
            <a:r>
              <a:rPr lang="en-US" dirty="0">
                <a:solidFill>
                  <a:srgbClr val="ECECEC"/>
                </a:solidFill>
                <a:latin typeface="Söhne"/>
              </a:rPr>
              <a:t>: Power BI was connected directly to Azure SQL Database, enabling real-time access to the data.</a:t>
            </a:r>
          </a:p>
          <a:p>
            <a:pPr marL="285744" indent="-285744">
              <a:buFont typeface="Arial" panose="020B0604020202020204" pitchFamily="34" charset="0"/>
              <a:buChar char="•"/>
            </a:pPr>
            <a:endParaRPr lang="en-US" b="1" dirty="0">
              <a:solidFill>
                <a:srgbClr val="ECECEC"/>
              </a:solidFill>
              <a:latin typeface="Söhne"/>
            </a:endParaRPr>
          </a:p>
          <a:p>
            <a:pPr marL="285744" indent="-285744">
              <a:buFont typeface="Arial" panose="020B0604020202020204" pitchFamily="34" charset="0"/>
              <a:buChar char="•"/>
            </a:pPr>
            <a:r>
              <a:rPr lang="en-US" b="1" dirty="0">
                <a:solidFill>
                  <a:srgbClr val="ECECEC"/>
                </a:solidFill>
                <a:latin typeface="Söhne"/>
              </a:rPr>
              <a:t>Modeling</a:t>
            </a:r>
            <a:r>
              <a:rPr lang="en-US" dirty="0">
                <a:solidFill>
                  <a:srgbClr val="ECECEC"/>
                </a:solidFill>
                <a:latin typeface="Söhne"/>
              </a:rPr>
              <a:t>: Within Power BI, data was modeled for analysis, including transform the raw data into a structured and optimized format that is well-suited for analysis and relationship definition</a:t>
            </a:r>
          </a:p>
          <a:p>
            <a:pPr algn="l"/>
            <a:endParaRPr lang="en-US" dirty="0">
              <a:solidFill>
                <a:srgbClr val="ECECEC"/>
              </a:solidFill>
              <a:latin typeface="Söhne"/>
            </a:endParaRPr>
          </a:p>
          <a:p>
            <a:pPr marL="285744" indent="-285744">
              <a:buFont typeface="Arial" panose="020B0604020202020204" pitchFamily="34" charset="0"/>
              <a:buChar char="•"/>
            </a:pPr>
            <a:r>
              <a:rPr lang="en-US" b="1" dirty="0">
                <a:solidFill>
                  <a:srgbClr val="ECECEC"/>
                </a:solidFill>
                <a:latin typeface="Söhne"/>
              </a:rPr>
              <a:t>Dashboard Design</a:t>
            </a:r>
            <a:r>
              <a:rPr lang="en-US" dirty="0">
                <a:solidFill>
                  <a:srgbClr val="ECECEC"/>
                </a:solidFill>
                <a:latin typeface="Söhne"/>
              </a:rPr>
              <a:t>: Interactive dashboards and visualizations were created in Power BI to explore traffic crash trends.</a:t>
            </a:r>
          </a:p>
          <a:p>
            <a:pPr marL="285744" indent="-285744">
              <a:buFont typeface="Arial" panose="020B0604020202020204" pitchFamily="34" charset="0"/>
              <a:buChar char="•"/>
            </a:pPr>
            <a:endParaRPr lang="en-US" dirty="0">
              <a:solidFill>
                <a:srgbClr val="ECECEC"/>
              </a:solidFill>
              <a:latin typeface="Söhne"/>
            </a:endParaRPr>
          </a:p>
          <a:p>
            <a:pPr marL="285744" indent="-285744">
              <a:buFont typeface="Arial" panose="020B0604020202020204" pitchFamily="34" charset="0"/>
              <a:buChar char="•"/>
            </a:pPr>
            <a:r>
              <a:rPr lang="en-US" b="1" dirty="0">
                <a:solidFill>
                  <a:srgbClr val="ECECEC"/>
                </a:solidFill>
                <a:latin typeface="Söhne"/>
              </a:rPr>
              <a:t>Refresh</a:t>
            </a:r>
            <a:r>
              <a:rPr lang="en-US" dirty="0">
                <a:solidFill>
                  <a:srgbClr val="ECECEC"/>
                </a:solidFill>
                <a:latin typeface="Söhne"/>
              </a:rPr>
              <a:t>: Regular data refreshes were configured in Power BI to ensure up-to-date analysis.</a:t>
            </a:r>
          </a:p>
          <a:p>
            <a:endParaRPr lang="en-CA" dirty="0"/>
          </a:p>
        </p:txBody>
      </p:sp>
    </p:spTree>
    <p:extLst>
      <p:ext uri="{BB962C8B-B14F-4D97-AF65-F5344CB8AC3E}">
        <p14:creationId xmlns:p14="http://schemas.microsoft.com/office/powerpoint/2010/main" val="313099765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07100F-EFF7-E90A-850D-82646E67005F}"/>
              </a:ext>
            </a:extLst>
          </p:cNvPr>
          <p:cNvPicPr>
            <a:picLocks noChangeAspect="1"/>
          </p:cNvPicPr>
          <p:nvPr/>
        </p:nvPicPr>
        <p:blipFill rotWithShape="1">
          <a:blip r:embed="rId3"/>
          <a:srcRect t="444"/>
          <a:stretch/>
        </p:blipFill>
        <p:spPr>
          <a:xfrm>
            <a:off x="-26147" y="0"/>
            <a:ext cx="12218148" cy="6858001"/>
          </a:xfrm>
          <a:prstGeom prst="rect">
            <a:avLst/>
          </a:prstGeom>
        </p:spPr>
      </p:pic>
    </p:spTree>
    <p:extLst>
      <p:ext uri="{BB962C8B-B14F-4D97-AF65-F5344CB8AC3E}">
        <p14:creationId xmlns:p14="http://schemas.microsoft.com/office/powerpoint/2010/main" val="125553209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7B7DEB-E3C2-2BF0-B92A-23E7B0D86E9C}"/>
              </a:ext>
            </a:extLst>
          </p:cNvPr>
          <p:cNvPicPr>
            <a:picLocks noChangeAspect="1"/>
          </p:cNvPicPr>
          <p:nvPr/>
        </p:nvPicPr>
        <p:blipFill rotWithShape="1">
          <a:blip r:embed="rId2"/>
          <a:srcRect l="2427" t="3109" r="321"/>
          <a:stretch/>
        </p:blipFill>
        <p:spPr>
          <a:xfrm>
            <a:off x="0" y="31100"/>
            <a:ext cx="12192000" cy="6802837"/>
          </a:xfrm>
          <a:prstGeom prst="rect">
            <a:avLst/>
          </a:prstGeom>
        </p:spPr>
      </p:pic>
    </p:spTree>
    <p:extLst>
      <p:ext uri="{BB962C8B-B14F-4D97-AF65-F5344CB8AC3E}">
        <p14:creationId xmlns:p14="http://schemas.microsoft.com/office/powerpoint/2010/main" val="162780492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5B3785B-3DDE-A534-F89E-2E4513E5621B}"/>
              </a:ext>
            </a:extLst>
          </p:cNvPr>
          <p:cNvPicPr>
            <a:picLocks noChangeAspect="1"/>
          </p:cNvPicPr>
          <p:nvPr/>
        </p:nvPicPr>
        <p:blipFill>
          <a:blip r:embed="rId2"/>
          <a:stretch>
            <a:fillRect/>
          </a:stretch>
        </p:blipFill>
        <p:spPr>
          <a:xfrm>
            <a:off x="9728" y="19457"/>
            <a:ext cx="12192000" cy="6832271"/>
          </a:xfrm>
          <a:prstGeom prst="rect">
            <a:avLst/>
          </a:prstGeom>
        </p:spPr>
      </p:pic>
    </p:spTree>
    <p:extLst>
      <p:ext uri="{BB962C8B-B14F-4D97-AF65-F5344CB8AC3E}">
        <p14:creationId xmlns:p14="http://schemas.microsoft.com/office/powerpoint/2010/main" val="367596723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637910-5BA9-52A1-A880-05276593C9ED}"/>
              </a:ext>
            </a:extLst>
          </p:cNvPr>
          <p:cNvPicPr>
            <a:picLocks noChangeAspect="1"/>
          </p:cNvPicPr>
          <p:nvPr/>
        </p:nvPicPr>
        <p:blipFill rotWithShape="1">
          <a:blip r:embed="rId2"/>
          <a:srcRect l="161" r="-1"/>
          <a:stretch/>
        </p:blipFill>
        <p:spPr>
          <a:xfrm>
            <a:off x="0" y="9729"/>
            <a:ext cx="12192000" cy="6830924"/>
          </a:xfrm>
          <a:prstGeom prst="rect">
            <a:avLst/>
          </a:prstGeom>
        </p:spPr>
      </p:pic>
    </p:spTree>
    <p:extLst>
      <p:ext uri="{BB962C8B-B14F-4D97-AF65-F5344CB8AC3E}">
        <p14:creationId xmlns:p14="http://schemas.microsoft.com/office/powerpoint/2010/main" val="422561888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0A19B7-437E-5FEA-1CA2-0843CA79F79C}"/>
              </a:ext>
            </a:extLst>
          </p:cNvPr>
          <p:cNvPicPr>
            <a:picLocks noChangeAspect="1"/>
          </p:cNvPicPr>
          <p:nvPr/>
        </p:nvPicPr>
        <p:blipFill rotWithShape="1">
          <a:blip r:embed="rId2"/>
          <a:srcRect r="188"/>
          <a:stretch/>
        </p:blipFill>
        <p:spPr>
          <a:xfrm>
            <a:off x="0" y="9728"/>
            <a:ext cx="12192000" cy="6840741"/>
          </a:xfrm>
          <a:prstGeom prst="rect">
            <a:avLst/>
          </a:prstGeom>
        </p:spPr>
      </p:pic>
    </p:spTree>
    <p:extLst>
      <p:ext uri="{BB962C8B-B14F-4D97-AF65-F5344CB8AC3E}">
        <p14:creationId xmlns:p14="http://schemas.microsoft.com/office/powerpoint/2010/main" val="363771887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7.1|9.3|13.2|5.9"/>
</p:tagLst>
</file>

<file path=ppt/theme/theme1.xml><?xml version="1.0" encoding="utf-8"?>
<a:theme xmlns:a="http://schemas.openxmlformats.org/drawingml/2006/main" name="Theme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Top 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DB648E0B-3023-42DF-A212-A506B1C737A5}" vid="{25457BA3-3DD7-4547-835A-472AF48275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Default Theme</Template>
  <TotalTime>1982</TotalTime>
  <Words>1996</Words>
  <Application>Microsoft Office PowerPoint</Application>
  <PresentationFormat>Widescreen</PresentationFormat>
  <Paragraphs>153</Paragraphs>
  <Slides>25</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Aptos</vt:lpstr>
      <vt:lpstr>Arial</vt:lpstr>
      <vt:lpstr>Calibri</vt:lpstr>
      <vt:lpstr>Calibri Light</vt:lpstr>
      <vt:lpstr>Cascadia Code Light</vt:lpstr>
      <vt:lpstr>Consolas</vt:lpstr>
      <vt:lpstr>Segoe UI</vt:lpstr>
      <vt:lpstr>Söhne</vt:lpstr>
      <vt:lpstr>Theme1</vt:lpstr>
      <vt:lpstr>Project 2</vt:lpstr>
      <vt:lpstr>Problem Statement</vt:lpstr>
      <vt:lpstr>About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2</dc:title>
  <dc:creator>Smit Hareshkumar Rana</dc:creator>
  <cp:lastModifiedBy>Vommi, Monesh Venkul</cp:lastModifiedBy>
  <cp:revision>41</cp:revision>
  <dcterms:created xsi:type="dcterms:W3CDTF">2024-03-06T20:41:59Z</dcterms:created>
  <dcterms:modified xsi:type="dcterms:W3CDTF">2024-07-07T01:39:35Z</dcterms:modified>
</cp:coreProperties>
</file>